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98" r:id="rId2"/>
    <p:sldId id="278" r:id="rId3"/>
    <p:sldId id="279" r:id="rId4"/>
    <p:sldId id="299" r:id="rId5"/>
    <p:sldId id="257" r:id="rId6"/>
    <p:sldId id="301" r:id="rId7"/>
    <p:sldId id="259" r:id="rId8"/>
    <p:sldId id="281" r:id="rId9"/>
    <p:sldId id="275" r:id="rId10"/>
    <p:sldId id="284" r:id="rId11"/>
    <p:sldId id="282" r:id="rId12"/>
    <p:sldId id="302" r:id="rId13"/>
    <p:sldId id="276" r:id="rId14"/>
    <p:sldId id="287" r:id="rId15"/>
    <p:sldId id="306" r:id="rId16"/>
    <p:sldId id="288" r:id="rId17"/>
    <p:sldId id="303" r:id="rId18"/>
    <p:sldId id="292" r:id="rId19"/>
    <p:sldId id="293" r:id="rId20"/>
    <p:sldId id="294" r:id="rId21"/>
    <p:sldId id="295" r:id="rId22"/>
    <p:sldId id="296" r:id="rId23"/>
    <p:sldId id="304" r:id="rId24"/>
    <p:sldId id="290" r:id="rId25"/>
    <p:sldId id="291" r:id="rId26"/>
    <p:sldId id="307" r:id="rId27"/>
    <p:sldId id="272" r:id="rId28"/>
    <p:sldId id="274" r:id="rId29"/>
    <p:sldId id="305" r:id="rId30"/>
    <p:sldId id="297" r:id="rId31"/>
    <p:sldId id="261" r:id="rId32"/>
  </p:sldIdLst>
  <p:sldSz cx="12192000" cy="6858000"/>
  <p:notesSz cx="6858000" cy="9144000"/>
  <p:embeddedFontLst>
    <p:embeddedFont>
      <p:font typeface="Barlow" panose="00000500000000000000" pitchFamily="2" charset="0"/>
      <p:regular r:id="rId34"/>
      <p:bold r:id="rId35"/>
      <p:italic r:id="rId36"/>
      <p:boldItalic r:id="rId37"/>
    </p:embeddedFont>
    <p:embeddedFont>
      <p:font typeface="Cambria Math" panose="02040503050406030204" pitchFamily="18" charset="0"/>
      <p:regular r:id="rId38"/>
    </p:embeddedFont>
    <p:embeddedFont>
      <p:font typeface="K2D" panose="00000800000000000000" pitchFamily="2" charset="-34"/>
      <p:regular r:id="rId39"/>
      <p:bold r:id="rId40"/>
      <p:italic r:id="rId41"/>
      <p:boldItalic r:id="rId42"/>
    </p:embeddedFont>
    <p:embeddedFont>
      <p:font typeface="Readex Pro"/>
      <p:regular r:id="rId43"/>
      <p:bold r:id="rId44"/>
    </p:embeddedFont>
    <p:embeddedFont>
      <p:font typeface="Roboto Mono" panose="00000009000000000000" pitchFamily="49"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63352" autoAdjust="0"/>
  </p:normalViewPr>
  <p:slideViewPr>
    <p:cSldViewPr snapToGrid="0">
      <p:cViewPr varScale="1">
        <p:scale>
          <a:sx n="45" d="100"/>
          <a:sy n="45" d="100"/>
        </p:scale>
        <p:origin x="1776"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127D2-4266-4C3E-907D-289AD74FA84B}"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47EFC-6CDA-4C2C-98C6-8CAD2723DCF2}" type="slidenum">
              <a:rPr lang="en-US" smtClean="0"/>
              <a:t>‹#›</a:t>
            </a:fld>
            <a:endParaRPr lang="en-US"/>
          </a:p>
        </p:txBody>
      </p:sp>
    </p:spTree>
    <p:extLst>
      <p:ext uri="{BB962C8B-B14F-4D97-AF65-F5344CB8AC3E}">
        <p14:creationId xmlns:p14="http://schemas.microsoft.com/office/powerpoint/2010/main" val="116921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28016-E205-A2A6-1E66-F5DEBEC46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C842C-5E92-3E0B-F042-8EB115309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BC45A-552E-C0CB-7DEE-CF789ABE8F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22F6AD-1D0E-058E-891B-E7C766B93602}"/>
              </a:ext>
            </a:extLst>
          </p:cNvPr>
          <p:cNvSpPr>
            <a:spLocks noGrp="1"/>
          </p:cNvSpPr>
          <p:nvPr>
            <p:ph type="sldNum" sz="quarter" idx="5"/>
          </p:nvPr>
        </p:nvSpPr>
        <p:spPr/>
        <p:txBody>
          <a:bodyPr/>
          <a:lstStyle/>
          <a:p>
            <a:fld id="{4A147EFC-6CDA-4C2C-98C6-8CAD2723DCF2}" type="slidenum">
              <a:rPr lang="en-US" smtClean="0"/>
              <a:t>1</a:t>
            </a:fld>
            <a:endParaRPr lang="en-US"/>
          </a:p>
        </p:txBody>
      </p:sp>
    </p:spTree>
    <p:extLst>
      <p:ext uri="{BB962C8B-B14F-4D97-AF65-F5344CB8AC3E}">
        <p14:creationId xmlns:p14="http://schemas.microsoft.com/office/powerpoint/2010/main" val="403483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6C291-FA63-4DA3-4E38-86605D5EA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6B8CE-7ACA-B777-DE85-E12752F83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28782-A33A-1D92-BBF3-C806388880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5CA9F-FF02-81B2-29F1-87D02C6E2BF2}"/>
              </a:ext>
            </a:extLst>
          </p:cNvPr>
          <p:cNvSpPr>
            <a:spLocks noGrp="1"/>
          </p:cNvSpPr>
          <p:nvPr>
            <p:ph type="sldNum" sz="quarter" idx="5"/>
          </p:nvPr>
        </p:nvSpPr>
        <p:spPr/>
        <p:txBody>
          <a:bodyPr/>
          <a:lstStyle/>
          <a:p>
            <a:fld id="{4A147EFC-6CDA-4C2C-98C6-8CAD2723DCF2}" type="slidenum">
              <a:rPr lang="en-US" smtClean="0"/>
              <a:t>16</a:t>
            </a:fld>
            <a:endParaRPr lang="en-US"/>
          </a:p>
        </p:txBody>
      </p:sp>
    </p:spTree>
    <p:extLst>
      <p:ext uri="{BB962C8B-B14F-4D97-AF65-F5344CB8AC3E}">
        <p14:creationId xmlns:p14="http://schemas.microsoft.com/office/powerpoint/2010/main" val="334234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Kmeans</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độ</a:t>
            </a:r>
            <a:r>
              <a:rPr lang="en-US" dirty="0"/>
              <a:t> </a:t>
            </a:r>
            <a:r>
              <a:rPr lang="en-US" dirty="0" err="1"/>
              <a:t>ít</a:t>
            </a:r>
            <a:r>
              <a:rPr lang="en-US" dirty="0"/>
              <a:t> </a:t>
            </a:r>
            <a:r>
              <a:rPr lang="en-US" dirty="0" err="1"/>
              <a:t>bị</a:t>
            </a:r>
            <a:r>
              <a:rPr lang="en-US" dirty="0"/>
              <a:t> </a:t>
            </a:r>
            <a:r>
              <a:rPr lang="en-US" dirty="0" err="1"/>
              <a:t>nhiễu</a:t>
            </a:r>
            <a:r>
              <a:rPr lang="en-US" dirty="0"/>
              <a:t>, </a:t>
            </a:r>
            <a:r>
              <a:rPr lang="en-US" dirty="0" err="1"/>
              <a:t>linh</a:t>
            </a:r>
            <a:r>
              <a:rPr lang="en-US" dirty="0"/>
              <a:t> </a:t>
            </a:r>
            <a:r>
              <a:rPr lang="en-US" dirty="0" err="1"/>
              <a:t>hoạt</a:t>
            </a:r>
            <a:r>
              <a:rPr lang="en-US" dirty="0"/>
              <a:t> </a:t>
            </a:r>
            <a:r>
              <a:rPr lang="en-US" dirty="0" err="1"/>
              <a:t>khi</a:t>
            </a:r>
            <a:r>
              <a:rPr lang="en-US" dirty="0"/>
              <a:t> </a:t>
            </a:r>
            <a:r>
              <a:rPr lang="en-US" dirty="0" err="1"/>
              <a:t>thay</a:t>
            </a:r>
            <a:r>
              <a:rPr lang="en-US" dirty="0"/>
              <a:t> </a:t>
            </a:r>
            <a:r>
              <a:rPr lang="en-US" dirty="0" err="1"/>
              <a:t>đổi</a:t>
            </a:r>
            <a:r>
              <a:rPr lang="en-US" dirty="0"/>
              <a:t> </a:t>
            </a:r>
            <a:r>
              <a:rPr lang="en-US" dirty="0" err="1"/>
              <a:t>cụm</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17</a:t>
            </a:fld>
            <a:endParaRPr lang="en-US"/>
          </a:p>
        </p:txBody>
      </p:sp>
    </p:spTree>
    <p:extLst>
      <p:ext uri="{BB962C8B-B14F-4D97-AF65-F5344CB8AC3E}">
        <p14:creationId xmlns:p14="http://schemas.microsoft.com/office/powerpoint/2010/main" val="332463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Elbow </a:t>
            </a:r>
            <a:r>
              <a:rPr lang="en-US" dirty="0" err="1"/>
              <a:t>phương</a:t>
            </a:r>
            <a:r>
              <a:rPr lang="en-US" dirty="0"/>
              <a:t> </a:t>
            </a:r>
            <a:r>
              <a:rPr lang="en-US" dirty="0" err="1"/>
              <a:t>pháp</a:t>
            </a:r>
            <a:r>
              <a:rPr lang="en-US" dirty="0"/>
              <a:t> </a:t>
            </a:r>
            <a:r>
              <a:rPr lang="en-US" dirty="0" err="1"/>
              <a:t>xác</a:t>
            </a:r>
            <a:r>
              <a:rPr lang="en-US" dirty="0"/>
              <a:t> </a:t>
            </a:r>
            <a:r>
              <a:rPr lang="en-US" dirty="0" err="1"/>
              <a:t>định</a:t>
            </a:r>
            <a:r>
              <a:rPr lang="en-US" dirty="0"/>
              <a:t> </a:t>
            </a:r>
            <a:r>
              <a:rPr lang="en-US" dirty="0" err="1"/>
              <a:t>cụm</a:t>
            </a:r>
            <a:r>
              <a:rPr lang="en-US" dirty="0"/>
              <a:t> </a:t>
            </a:r>
            <a:r>
              <a:rPr lang="en-US" dirty="0" err="1"/>
              <a:t>dựa</a:t>
            </a:r>
            <a:r>
              <a:rPr lang="en-US" dirty="0"/>
              <a:t> </a:t>
            </a:r>
            <a:r>
              <a:rPr lang="en-US" dirty="0" err="1"/>
              <a:t>khoảng</a:t>
            </a:r>
            <a:r>
              <a:rPr lang="en-US" dirty="0"/>
              <a:t> </a:t>
            </a:r>
            <a:r>
              <a:rPr lang="en-US" dirty="0" err="1"/>
              <a:t>cách</a:t>
            </a:r>
            <a:r>
              <a:rPr lang="en-US" dirty="0"/>
              <a:t> </a:t>
            </a:r>
            <a:r>
              <a:rPr lang="en-US" dirty="0" err="1"/>
              <a:t>giữa</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đối</a:t>
            </a:r>
            <a:r>
              <a:rPr lang="en-US" dirty="0"/>
              <a:t> </a:t>
            </a:r>
            <a:r>
              <a:rPr lang="en-US" dirty="0" err="1"/>
              <a:t>với</a:t>
            </a:r>
            <a:r>
              <a:rPr lang="en-US" dirty="0"/>
              <a:t> </a:t>
            </a:r>
            <a:r>
              <a:rPr lang="en-US" dirty="0" err="1"/>
              <a:t>tâm</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18</a:t>
            </a:fld>
            <a:endParaRPr lang="en-US"/>
          </a:p>
        </p:txBody>
      </p:sp>
    </p:spTree>
    <p:extLst>
      <p:ext uri="{BB962C8B-B14F-4D97-AF65-F5344CB8AC3E}">
        <p14:creationId xmlns:p14="http://schemas.microsoft.com/office/powerpoint/2010/main" val="355913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FastMarkerCluster</a:t>
            </a:r>
            <a:r>
              <a:rPr lang="vi-VN" dirty="0"/>
              <a:t> là một plugin dựa trên thư viện </a:t>
            </a:r>
            <a:r>
              <a:rPr lang="vi-VN" b="1" dirty="0"/>
              <a:t>Leaflet</a:t>
            </a:r>
            <a:r>
              <a:rPr lang="vi-VN" dirty="0"/>
              <a:t> giúp tối ưu hóa việc hiển thị các marker (điểm đánh dấu) khi bạn có số lượng marker lớn trên bản đồ. Khi số lượng marker tăng lên, hiệu suất của bản đồ có thể bị ảnh hưởng, đặc biệt khi bạn hiển thị hàng ngàn marker cùng lúc. FastMarkerCluster giải quyết vấn đề này bằng cách gom nhóm (cluster) các marker lại và chỉ hiển thị một cụm (cluster) thay vì từng marker riêng lẻ. Khi người dùng zoom vào bản đồ, các cluster sẽ tự động phân rã thành các marker cụ thể.</a:t>
            </a:r>
            <a:endParaRPr lang="en-US" b="1" dirty="0"/>
          </a:p>
          <a:p>
            <a:r>
              <a:rPr lang="vi-VN" b="1" dirty="0"/>
              <a:t>Lợi ích của FastMarkerCluster</a:t>
            </a:r>
          </a:p>
          <a:p>
            <a:pPr>
              <a:buFont typeface="Arial" panose="020B0604020202020204" pitchFamily="34" charset="0"/>
              <a:buChar char="•"/>
            </a:pPr>
            <a:r>
              <a:rPr lang="vi-VN" dirty="0"/>
              <a:t>Cải thiện hiệu suất khi làm việc với hàng ngàn marker trên bản đồ.</a:t>
            </a:r>
          </a:p>
          <a:p>
            <a:pPr>
              <a:buFont typeface="Arial" panose="020B0604020202020204" pitchFamily="34" charset="0"/>
              <a:buChar char="•"/>
            </a:pPr>
            <a:r>
              <a:rPr lang="vi-VN" dirty="0"/>
              <a:t>Dễ dàng tích hợp với Leaflet.</a:t>
            </a:r>
          </a:p>
          <a:p>
            <a:pPr>
              <a:buFont typeface="Arial" panose="020B0604020202020204" pitchFamily="34" charset="0"/>
              <a:buChar char="•"/>
            </a:pPr>
            <a:r>
              <a:rPr lang="vi-VN" dirty="0"/>
              <a:t>Tối ưu hóa trải nghiệm người dùng nhờ khả năng zoom và cluster tự động.</a:t>
            </a:r>
          </a:p>
          <a:p>
            <a:r>
              <a:rPr lang="vi-VN" dirty="0"/>
              <a:t>Nếu bạn cần hiển thị nhiều marker cùng lúc trên bản đồ Leaflet và gặp phải các vấn đề về hiệu suất, FastMarkerCluster sẽ là giải pháp rất hữu ích.</a:t>
            </a:r>
            <a:r>
              <a:rPr lang="en-US" dirty="0"/>
              <a:t> </a:t>
            </a:r>
            <a:r>
              <a:rPr lang="en-US" dirty="0" err="1"/>
              <a:t>Ứng</a:t>
            </a:r>
            <a:r>
              <a:rPr lang="en-US" dirty="0"/>
              <a:t> </a:t>
            </a:r>
            <a:r>
              <a:rPr lang="en-US" dirty="0" err="1"/>
              <a:t>dụng</a:t>
            </a:r>
            <a:r>
              <a:rPr lang="en-US" dirty="0"/>
              <a:t> </a:t>
            </a:r>
            <a:r>
              <a:rPr lang="en-US" dirty="0" err="1"/>
              <a:t>trên</a:t>
            </a:r>
            <a:r>
              <a:rPr lang="en-US" dirty="0"/>
              <a:t> google map</a:t>
            </a:r>
            <a:endParaRPr lang="vi-VN" dirty="0"/>
          </a:p>
          <a:p>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21</a:t>
            </a:fld>
            <a:endParaRPr lang="en-US"/>
          </a:p>
        </p:txBody>
      </p:sp>
    </p:spTree>
    <p:extLst>
      <p:ext uri="{BB962C8B-B14F-4D97-AF65-F5344CB8AC3E}">
        <p14:creationId xmlns:p14="http://schemas.microsoft.com/office/powerpoint/2010/main" val="147618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Biểu</a:t>
            </a:r>
            <a:r>
              <a:rPr lang="en-US" dirty="0"/>
              <a:t> </a:t>
            </a:r>
            <a:r>
              <a:rPr lang="en-US" dirty="0" err="1"/>
              <a:t>đồ</a:t>
            </a:r>
            <a:r>
              <a:rPr lang="en-US" dirty="0"/>
              <a:t> </a:t>
            </a:r>
            <a:r>
              <a:rPr lang="en-US" dirty="0" err="1"/>
              <a:t>nhiệt</a:t>
            </a:r>
            <a:r>
              <a:rPr lang="en-US" dirty="0"/>
              <a:t> </a:t>
            </a:r>
            <a:r>
              <a:rPr lang="en-US" dirty="0">
                <a:sym typeface="Wingdings" panose="05000000000000000000" pitchFamily="2" charset="2"/>
              </a:rPr>
              <a:t> matplotlib</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24</a:t>
            </a:fld>
            <a:endParaRPr lang="en-US"/>
          </a:p>
        </p:txBody>
      </p:sp>
    </p:spTree>
    <p:extLst>
      <p:ext uri="{BB962C8B-B14F-4D97-AF65-F5344CB8AC3E}">
        <p14:creationId xmlns:p14="http://schemas.microsoft.com/office/powerpoint/2010/main" val="2731329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Cụm</a:t>
            </a:r>
            <a:r>
              <a:rPr lang="en-US" dirty="0"/>
              <a:t> 0 -&gt; </a:t>
            </a:r>
            <a:r>
              <a:rPr lang="en-US" dirty="0" err="1"/>
              <a:t>sâu</a:t>
            </a:r>
            <a:r>
              <a:rPr lang="en-US" dirty="0"/>
              <a:t> 77</a:t>
            </a:r>
            <a:r>
              <a:rPr lang="en-US" baseline="30000" dirty="0"/>
              <a:t>th</a:t>
            </a:r>
            <a:r>
              <a:rPr lang="en-US" dirty="0"/>
              <a:t> street </a:t>
            </a:r>
            <a:r>
              <a:rPr lang="en-US" dirty="0" err="1"/>
              <a:t>có</a:t>
            </a:r>
            <a:r>
              <a:rPr lang="en-US" dirty="0"/>
              <a:t> </a:t>
            </a:r>
            <a:r>
              <a:rPr lang="en-US" dirty="0" err="1"/>
              <a:t>tội</a:t>
            </a:r>
            <a:r>
              <a:rPr lang="en-US" dirty="0"/>
              <a:t> </a:t>
            </a:r>
            <a:r>
              <a:rPr lang="en-US" dirty="0" err="1"/>
              <a:t>phạm</a:t>
            </a:r>
            <a:r>
              <a:rPr lang="en-US" dirty="0"/>
              <a:t> </a:t>
            </a:r>
            <a:r>
              <a:rPr lang="en-US" dirty="0" err="1"/>
              <a:t>trộm</a:t>
            </a:r>
            <a:r>
              <a:rPr lang="en-US" dirty="0"/>
              <a:t> </a:t>
            </a:r>
            <a:r>
              <a:rPr lang="en-US" dirty="0" err="1"/>
              <a:t>cắp</a:t>
            </a:r>
            <a:r>
              <a:rPr lang="en-US" dirty="0"/>
              <a:t> </a:t>
            </a:r>
            <a:r>
              <a:rPr lang="en-US" dirty="0" err="1"/>
              <a:t>xe</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25</a:t>
            </a:fld>
            <a:endParaRPr lang="en-US"/>
          </a:p>
        </p:txBody>
      </p:sp>
    </p:spTree>
    <p:extLst>
      <p:ext uri="{BB962C8B-B14F-4D97-AF65-F5344CB8AC3E}">
        <p14:creationId xmlns:p14="http://schemas.microsoft.com/office/powerpoint/2010/main" val="1851837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Tờ</a:t>
            </a:r>
            <a:r>
              <a:rPr lang="en-US" dirty="0"/>
              <a:t> </a:t>
            </a:r>
            <a:r>
              <a:rPr lang="en-US" dirty="0" err="1"/>
              <a:t>báo</a:t>
            </a:r>
            <a:r>
              <a:rPr lang="en-US" dirty="0"/>
              <a:t> yahoo, </a:t>
            </a:r>
            <a:r>
              <a:rPr lang="en-US" dirty="0" err="1"/>
              <a:t>cơ</a:t>
            </a:r>
            <a:r>
              <a:rPr lang="en-US" dirty="0"/>
              <a:t> </a:t>
            </a:r>
            <a:r>
              <a:rPr lang="en-US" dirty="0" err="1"/>
              <a:t>quan</a:t>
            </a:r>
            <a:r>
              <a:rPr lang="en-US" dirty="0"/>
              <a:t> an </a:t>
            </a:r>
            <a:r>
              <a:rPr lang="en-US" dirty="0" err="1"/>
              <a:t>ninh</a:t>
            </a:r>
            <a:r>
              <a:rPr lang="en-US" dirty="0"/>
              <a:t> </a:t>
            </a:r>
            <a:r>
              <a:rPr lang="en-US" dirty="0" err="1"/>
              <a:t>người</a:t>
            </a:r>
            <a:r>
              <a:rPr lang="en-US" dirty="0"/>
              <a:t> </a:t>
            </a:r>
            <a:r>
              <a:rPr lang="en-US" dirty="0" err="1"/>
              <a:t>dân</a:t>
            </a:r>
            <a:r>
              <a:rPr lang="en-US" dirty="0"/>
              <a:t> </a:t>
            </a:r>
            <a:r>
              <a:rPr lang="en-US" dirty="0" err="1"/>
              <a:t>không</a:t>
            </a:r>
            <a:r>
              <a:rPr lang="en-US" dirty="0"/>
              <a:t> </a:t>
            </a:r>
            <a:r>
              <a:rPr lang="en-US" dirty="0" err="1"/>
              <a:t>nên</a:t>
            </a:r>
            <a:r>
              <a:rPr lang="en-US" dirty="0"/>
              <a:t> </a:t>
            </a:r>
            <a:r>
              <a:rPr lang="en-US" dirty="0" err="1"/>
              <a:t>đậu</a:t>
            </a:r>
            <a:r>
              <a:rPr lang="en-US" dirty="0"/>
              <a:t> </a:t>
            </a:r>
            <a:r>
              <a:rPr lang="en-US" dirty="0" err="1"/>
              <a:t>xe</a:t>
            </a:r>
            <a:r>
              <a:rPr lang="en-US" dirty="0"/>
              <a:t> ở </a:t>
            </a:r>
            <a:r>
              <a:rPr lang="en-US" dirty="0" err="1"/>
              <a:t>ngoài</a:t>
            </a:r>
            <a:r>
              <a:rPr lang="en-US" dirty="0"/>
              <a:t> </a:t>
            </a:r>
            <a:r>
              <a:rPr lang="en-US" dirty="0" err="1"/>
              <a:t>đường</a:t>
            </a:r>
            <a:r>
              <a:rPr lang="en-US" dirty="0"/>
              <a:t>, </a:t>
            </a:r>
            <a:r>
              <a:rPr lang="en-US" dirty="0" err="1"/>
              <a:t>đậu</a:t>
            </a:r>
            <a:r>
              <a:rPr lang="en-US" dirty="0"/>
              <a:t> </a:t>
            </a:r>
            <a:r>
              <a:rPr lang="en-US" dirty="0" err="1"/>
              <a:t>đúng</a:t>
            </a:r>
            <a:r>
              <a:rPr lang="en-US" dirty="0"/>
              <a:t> </a:t>
            </a:r>
            <a:r>
              <a:rPr lang="en-US" dirty="0" err="1"/>
              <a:t>nơi</a:t>
            </a:r>
            <a:r>
              <a:rPr lang="en-US" dirty="0"/>
              <a:t> </a:t>
            </a:r>
            <a:r>
              <a:rPr lang="en-US" dirty="0" err="1"/>
              <a:t>quy</a:t>
            </a:r>
            <a:r>
              <a:rPr lang="en-US" dirty="0"/>
              <a:t> </a:t>
            </a:r>
            <a:r>
              <a:rPr lang="en-US" dirty="0" err="1"/>
              <a:t>định</a:t>
            </a:r>
            <a:endParaRPr lang="en-US" dirty="0"/>
          </a:p>
          <a:p>
            <a:r>
              <a:rPr lang="en-US" dirty="0" err="1"/>
              <a:t>Siêu</a:t>
            </a:r>
            <a:r>
              <a:rPr lang="en-US" dirty="0"/>
              <a:t> </a:t>
            </a:r>
            <a:r>
              <a:rPr lang="en-US" dirty="0" err="1"/>
              <a:t>thị</a:t>
            </a:r>
            <a:r>
              <a:rPr lang="en-US" dirty="0"/>
              <a:t> </a:t>
            </a:r>
          </a:p>
        </p:txBody>
      </p:sp>
      <p:sp>
        <p:nvSpPr>
          <p:cNvPr id="4" name="Slide Number Placeholder 3"/>
          <p:cNvSpPr>
            <a:spLocks noGrp="1"/>
          </p:cNvSpPr>
          <p:nvPr>
            <p:ph type="sldNum" sz="quarter" idx="5"/>
          </p:nvPr>
        </p:nvSpPr>
        <p:spPr/>
        <p:txBody>
          <a:bodyPr/>
          <a:lstStyle/>
          <a:p>
            <a:fld id="{4A147EFC-6CDA-4C2C-98C6-8CAD2723DCF2}" type="slidenum">
              <a:rPr lang="en-US" smtClean="0"/>
              <a:t>28</a:t>
            </a:fld>
            <a:endParaRPr lang="en-US"/>
          </a:p>
        </p:txBody>
      </p:sp>
    </p:spTree>
    <p:extLst>
      <p:ext uri="{BB962C8B-B14F-4D97-AF65-F5344CB8AC3E}">
        <p14:creationId xmlns:p14="http://schemas.microsoft.com/office/powerpoint/2010/main" val="164750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B7FAF-DD29-954D-2EF5-DE718866C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E1B5D-3C4D-E5BE-6CE4-806FC1579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79214-7260-08E5-D47D-7B2CF26B89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90199D-2C3B-6D44-5846-E39A2CF1F296}"/>
              </a:ext>
            </a:extLst>
          </p:cNvPr>
          <p:cNvSpPr>
            <a:spLocks noGrp="1"/>
          </p:cNvSpPr>
          <p:nvPr>
            <p:ph type="sldNum" sz="quarter" idx="5"/>
          </p:nvPr>
        </p:nvSpPr>
        <p:spPr/>
        <p:txBody>
          <a:bodyPr/>
          <a:lstStyle/>
          <a:p>
            <a:fld id="{4A147EFC-6CDA-4C2C-98C6-8CAD2723DCF2}" type="slidenum">
              <a:rPr lang="en-US" smtClean="0"/>
              <a:t>4</a:t>
            </a:fld>
            <a:endParaRPr lang="en-US"/>
          </a:p>
        </p:txBody>
      </p:sp>
    </p:spTree>
    <p:extLst>
      <p:ext uri="{BB962C8B-B14F-4D97-AF65-F5344CB8AC3E}">
        <p14:creationId xmlns:p14="http://schemas.microsoft.com/office/powerpoint/2010/main" val="170234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5</a:t>
            </a:fld>
            <a:endParaRPr lang="en-US"/>
          </a:p>
        </p:txBody>
      </p:sp>
    </p:spTree>
    <p:extLst>
      <p:ext uri="{BB962C8B-B14F-4D97-AF65-F5344CB8AC3E}">
        <p14:creationId xmlns:p14="http://schemas.microsoft.com/office/powerpoint/2010/main" val="14812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E8E8E8"/>
                </a:solidFill>
                <a:effectLst/>
                <a:latin typeface="Google Sans"/>
              </a:rPr>
              <a:t>Sở Cảnh sát Los Angeles ( LAPD ), tên chính thức là Sở Cảnh sát Thành phố Los Angeles , </a:t>
            </a:r>
            <a:r>
              <a:rPr lang="vi-VN" b="0" i="0" dirty="0">
                <a:solidFill>
                  <a:srgbClr val="FFFFFF"/>
                </a:solidFill>
                <a:effectLst/>
                <a:latin typeface="Google Sans"/>
              </a:rPr>
              <a:t>là cơ quan thực thi pháp luật chính của Los Angeles, California , Hoa Kỳ</a:t>
            </a:r>
            <a:r>
              <a:rPr lang="vi-VN" b="0" i="0" dirty="0">
                <a:solidFill>
                  <a:srgbClr val="E8E8E8"/>
                </a:solidFill>
                <a:effectLst/>
                <a:latin typeface="Google Sans"/>
              </a:rPr>
              <a:t>. Với 8.832 sĩ quan và 3.000 nhân viên dân sự, đây là sở cảnh sát thành phố lớn thứ ba tại Hoa Kỳ, sau Sở Cảnh sát Thành phố New York và Sở Cảnh sát Chicago</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7</a:t>
            </a:fld>
            <a:endParaRPr lang="en-US"/>
          </a:p>
        </p:txBody>
      </p:sp>
    </p:spTree>
    <p:extLst>
      <p:ext uri="{BB962C8B-B14F-4D97-AF65-F5344CB8AC3E}">
        <p14:creationId xmlns:p14="http://schemas.microsoft.com/office/powerpoint/2010/main" val="394159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t>
            </a:r>
            <a:r>
              <a:rPr lang="en-US" dirty="0" err="1"/>
              <a:t>tập</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nhiều</a:t>
            </a:r>
            <a:r>
              <a:rPr lang="en-US" dirty="0"/>
              <a:t> </a:t>
            </a:r>
            <a:r>
              <a:rPr lang="en-US" dirty="0" err="1"/>
              <a:t>thuộc</a:t>
            </a:r>
            <a:r>
              <a:rPr lang="en-US" dirty="0"/>
              <a:t> </a:t>
            </a:r>
            <a:r>
              <a:rPr lang="en-US" dirty="0" err="1"/>
              <a:t>tính</a:t>
            </a:r>
            <a:r>
              <a:rPr lang="en-US" dirty="0"/>
              <a:t> </a:t>
            </a:r>
            <a:r>
              <a:rPr lang="en-US" dirty="0" err="1"/>
              <a:t>nên</a:t>
            </a:r>
            <a:r>
              <a:rPr lang="en-US" dirty="0"/>
              <a:t> </a:t>
            </a:r>
            <a:r>
              <a:rPr lang="en-US" dirty="0" err="1"/>
              <a:t>nhóm</a:t>
            </a:r>
            <a:r>
              <a:rPr lang="en-US" dirty="0"/>
              <a:t> </a:t>
            </a:r>
            <a:r>
              <a:rPr lang="en-US" dirty="0" err="1"/>
              <a:t>không</a:t>
            </a:r>
            <a:r>
              <a:rPr lang="en-US" dirty="0"/>
              <a:t> </a:t>
            </a:r>
            <a:r>
              <a:rPr lang="en-US" dirty="0" err="1"/>
              <a:t>thể</a:t>
            </a:r>
            <a:r>
              <a:rPr lang="en-US" dirty="0"/>
              <a:t> </a:t>
            </a:r>
            <a:r>
              <a:rPr lang="en-US" dirty="0" err="1"/>
              <a:t>trình</a:t>
            </a:r>
            <a:r>
              <a:rPr lang="en-US" dirty="0"/>
              <a:t> </a:t>
            </a:r>
            <a:r>
              <a:rPr lang="en-US" dirty="0" err="1"/>
              <a:t>bày</a:t>
            </a:r>
            <a:r>
              <a:rPr lang="en-US" dirty="0"/>
              <a:t> </a:t>
            </a:r>
            <a:r>
              <a:rPr lang="en-US" dirty="0" err="1"/>
              <a:t>hết</a:t>
            </a:r>
            <a:r>
              <a:rPr lang="en-US" dirty="0"/>
              <a:t> </a:t>
            </a:r>
            <a:r>
              <a:rPr lang="en-US" dirty="0" err="1"/>
              <a:t>trong</a:t>
            </a:r>
            <a:r>
              <a:rPr lang="en-US" dirty="0"/>
              <a:t> 10p </a:t>
            </a:r>
            <a:r>
              <a:rPr lang="en-US" dirty="0" err="1"/>
              <a:t>được</a:t>
            </a:r>
            <a:r>
              <a:rPr lang="en-US" dirty="0"/>
              <a:t> </a:t>
            </a:r>
            <a:r>
              <a:rPr lang="en-US" dirty="0" err="1"/>
              <a:t>vì</a:t>
            </a:r>
            <a:r>
              <a:rPr lang="en-US" dirty="0"/>
              <a:t> </a:t>
            </a:r>
            <a:r>
              <a:rPr lang="en-US" dirty="0" err="1"/>
              <a:t>thời</a:t>
            </a:r>
            <a:r>
              <a:rPr lang="en-US" dirty="0"/>
              <a:t> </a:t>
            </a:r>
            <a:r>
              <a:rPr lang="en-US" dirty="0" err="1"/>
              <a:t>gian</a:t>
            </a:r>
            <a:r>
              <a:rPr lang="en-US" dirty="0"/>
              <a:t> </a:t>
            </a:r>
            <a:r>
              <a:rPr lang="en-US" dirty="0" err="1"/>
              <a:t>có</a:t>
            </a:r>
            <a:r>
              <a:rPr lang="en-US" dirty="0"/>
              <a:t> </a:t>
            </a:r>
            <a:r>
              <a:rPr lang="en-US" dirty="0" err="1"/>
              <a:t>hạn</a:t>
            </a:r>
            <a:r>
              <a:rPr lang="en-US" dirty="0"/>
              <a:t>.</a:t>
            </a:r>
          </a:p>
          <a:p>
            <a:r>
              <a:rPr lang="en-US" dirty="0"/>
              <a:t>Xin </a:t>
            </a:r>
            <a:r>
              <a:rPr lang="en-US" dirty="0" err="1"/>
              <a:t>trình</a:t>
            </a:r>
            <a:r>
              <a:rPr lang="en-US" dirty="0"/>
              <a:t> </a:t>
            </a:r>
            <a:r>
              <a:rPr lang="en-US" dirty="0" err="1"/>
              <a:t>bày</a:t>
            </a:r>
            <a:r>
              <a:rPr lang="en-US" dirty="0"/>
              <a:t> </a:t>
            </a:r>
            <a:r>
              <a:rPr lang="en-US" dirty="0" err="1"/>
              <a:t>những</a:t>
            </a:r>
            <a:r>
              <a:rPr lang="en-US" dirty="0"/>
              <a:t> </a:t>
            </a:r>
            <a:r>
              <a:rPr lang="en-US" dirty="0" err="1"/>
              <a:t>thuộc</a:t>
            </a:r>
            <a:r>
              <a:rPr lang="en-US" dirty="0"/>
              <a:t> </a:t>
            </a:r>
            <a:r>
              <a:rPr lang="en-US" dirty="0" err="1"/>
              <a:t>tính</a:t>
            </a:r>
            <a:r>
              <a:rPr lang="en-US" dirty="0"/>
              <a:t> </a:t>
            </a:r>
            <a:r>
              <a:rPr lang="en-US" dirty="0" err="1"/>
              <a:t>quan</a:t>
            </a:r>
            <a:r>
              <a:rPr lang="en-US" dirty="0"/>
              <a:t> </a:t>
            </a:r>
            <a:r>
              <a:rPr lang="en-US" dirty="0" err="1"/>
              <a:t>trọng</a:t>
            </a:r>
            <a:r>
              <a:rPr lang="en-US" dirty="0"/>
              <a:t> </a:t>
            </a:r>
            <a:r>
              <a:rPr lang="en-US" dirty="0">
                <a:sym typeface="Wingdings" panose="05000000000000000000" pitchFamily="2" charset="2"/>
              </a:rPr>
              <a:t> </a:t>
            </a:r>
            <a:r>
              <a:rPr lang="en-US" dirty="0" err="1">
                <a:sym typeface="Wingdings" panose="05000000000000000000" pitchFamily="2" charset="2"/>
              </a:rPr>
              <a:t>mang</a:t>
            </a:r>
            <a:r>
              <a:rPr lang="en-US" dirty="0">
                <a:sym typeface="Wingdings" panose="05000000000000000000" pitchFamily="2" charset="2"/>
              </a:rPr>
              <a:t> ý </a:t>
            </a:r>
            <a:r>
              <a:rPr lang="en-US" dirty="0" err="1">
                <a:sym typeface="Wingdings" panose="05000000000000000000" pitchFamily="2" charset="2"/>
              </a:rPr>
              <a:t>nghĩa</a:t>
            </a:r>
            <a:r>
              <a:rPr lang="en-US" dirty="0">
                <a:sym typeface="Wingdings" panose="05000000000000000000" pitchFamily="2" charset="2"/>
              </a:rPr>
              <a:t> </a:t>
            </a:r>
            <a:r>
              <a:rPr lang="en-US" dirty="0" err="1">
                <a:sym typeface="Wingdings" panose="05000000000000000000" pitchFamily="2" charset="2"/>
              </a:rPr>
              <a:t>phân</a:t>
            </a:r>
            <a:r>
              <a:rPr lang="en-US" dirty="0">
                <a:sym typeface="Wingdings" panose="05000000000000000000" pitchFamily="2" charset="2"/>
              </a:rPr>
              <a:t> </a:t>
            </a:r>
            <a:r>
              <a:rPr lang="en-US" dirty="0" err="1">
                <a:sym typeface="Wingdings" panose="05000000000000000000" pitchFamily="2" charset="2"/>
              </a:rPr>
              <a:t>tích</a:t>
            </a:r>
            <a:r>
              <a:rPr lang="en-US" dirty="0">
                <a:sym typeface="Wingdings" panose="05000000000000000000" pitchFamily="2" charset="2"/>
              </a:rPr>
              <a:t>, DR_NO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hồ</a:t>
            </a:r>
            <a:r>
              <a:rPr lang="en-US" dirty="0">
                <a:sym typeface="Wingdings" panose="05000000000000000000" pitchFamily="2" charset="2"/>
              </a:rPr>
              <a:t> </a:t>
            </a:r>
            <a:r>
              <a:rPr lang="en-US" dirty="0" err="1">
                <a:sym typeface="Wingdings" panose="05000000000000000000" pitchFamily="2" charset="2"/>
              </a:rPr>
              <a:t>sơ</a:t>
            </a:r>
            <a:r>
              <a:rPr lang="en-US" dirty="0">
                <a:sym typeface="Wingdings" panose="05000000000000000000" pitchFamily="2" charset="2"/>
              </a:rPr>
              <a:t> </a:t>
            </a:r>
            <a:r>
              <a:rPr lang="en-US" dirty="0" err="1">
                <a:sym typeface="Wingdings" panose="05000000000000000000" pitchFamily="2" charset="2"/>
              </a:rPr>
              <a:t>tội</a:t>
            </a:r>
            <a:r>
              <a:rPr lang="en-US" dirty="0">
                <a:sym typeface="Wingdings" panose="05000000000000000000" pitchFamily="2" charset="2"/>
              </a:rPr>
              <a:t> </a:t>
            </a:r>
            <a:r>
              <a:rPr lang="en-US" dirty="0" err="1">
                <a:sym typeface="Wingdings" panose="05000000000000000000" pitchFamily="2" charset="2"/>
              </a:rPr>
              <a:t>phạm</a:t>
            </a:r>
            <a:endParaRPr lang="en-US" dirty="0"/>
          </a:p>
        </p:txBody>
      </p:sp>
      <p:sp>
        <p:nvSpPr>
          <p:cNvPr id="4" name="Slide Number Placeholder 3"/>
          <p:cNvSpPr>
            <a:spLocks noGrp="1"/>
          </p:cNvSpPr>
          <p:nvPr>
            <p:ph type="sldNum" sz="quarter" idx="5"/>
          </p:nvPr>
        </p:nvSpPr>
        <p:spPr/>
        <p:txBody>
          <a:bodyPr/>
          <a:lstStyle/>
          <a:p>
            <a:fld id="{4A147EFC-6CDA-4C2C-98C6-8CAD2723DCF2}" type="slidenum">
              <a:rPr lang="en-US" smtClean="0"/>
              <a:t>9</a:t>
            </a:fld>
            <a:endParaRPr lang="en-US"/>
          </a:p>
        </p:txBody>
      </p:sp>
    </p:spTree>
    <p:extLst>
      <p:ext uri="{BB962C8B-B14F-4D97-AF65-F5344CB8AC3E}">
        <p14:creationId xmlns:p14="http://schemas.microsoft.com/office/powerpoint/2010/main" val="185329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02371-A099-4C45-411A-AF7626E18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05993-2D0D-E8F4-31BC-D80237734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512D8-3FE7-EFE3-9607-DBA1E0289D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52DF59-BCAD-6B77-5E7E-76FBBB84B7B5}"/>
              </a:ext>
            </a:extLst>
          </p:cNvPr>
          <p:cNvSpPr>
            <a:spLocks noGrp="1"/>
          </p:cNvSpPr>
          <p:nvPr>
            <p:ph type="sldNum" sz="quarter" idx="5"/>
          </p:nvPr>
        </p:nvSpPr>
        <p:spPr/>
        <p:txBody>
          <a:bodyPr/>
          <a:lstStyle/>
          <a:p>
            <a:fld id="{4A147EFC-6CDA-4C2C-98C6-8CAD2723DCF2}" type="slidenum">
              <a:rPr lang="en-US" smtClean="0"/>
              <a:t>10</a:t>
            </a:fld>
            <a:endParaRPr lang="en-US"/>
          </a:p>
        </p:txBody>
      </p:sp>
    </p:spTree>
    <p:extLst>
      <p:ext uri="{BB962C8B-B14F-4D97-AF65-F5344CB8AC3E}">
        <p14:creationId xmlns:p14="http://schemas.microsoft.com/office/powerpoint/2010/main" val="49789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A9A47-8298-7234-FCF9-53A3BE2DD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B6131-331D-67DD-9AE9-628F903DB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9FB7E-C394-C428-9847-B896F46D0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8D2FAA-13DF-A8BC-7BDE-05689BB09D8A}"/>
              </a:ext>
            </a:extLst>
          </p:cNvPr>
          <p:cNvSpPr>
            <a:spLocks noGrp="1"/>
          </p:cNvSpPr>
          <p:nvPr>
            <p:ph type="sldNum" sz="quarter" idx="5"/>
          </p:nvPr>
        </p:nvSpPr>
        <p:spPr/>
        <p:txBody>
          <a:bodyPr/>
          <a:lstStyle/>
          <a:p>
            <a:fld id="{4A147EFC-6CDA-4C2C-98C6-8CAD2723DCF2}" type="slidenum">
              <a:rPr lang="en-US" smtClean="0"/>
              <a:t>13</a:t>
            </a:fld>
            <a:endParaRPr lang="en-US"/>
          </a:p>
        </p:txBody>
      </p:sp>
    </p:spTree>
    <p:extLst>
      <p:ext uri="{BB962C8B-B14F-4D97-AF65-F5344CB8AC3E}">
        <p14:creationId xmlns:p14="http://schemas.microsoft.com/office/powerpoint/2010/main" val="2389977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87A04-93F3-AEEA-36AF-4D0095DF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46A64-9204-CE80-8E75-0888956BF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6A852-62EB-599B-8374-338CA66DBB99}"/>
              </a:ext>
            </a:extLst>
          </p:cNvPr>
          <p:cNvSpPr>
            <a:spLocks noGrp="1"/>
          </p:cNvSpPr>
          <p:nvPr>
            <p:ph type="body" idx="1"/>
          </p:nvPr>
        </p:nvSpPr>
        <p:spPr/>
        <p:txBody>
          <a:bodyPr/>
          <a:lstStyle/>
          <a:p>
            <a:r>
              <a:rPr lang="en-US" dirty="0"/>
              <a:t>Count: , mean, std, min</a:t>
            </a:r>
          </a:p>
        </p:txBody>
      </p:sp>
      <p:sp>
        <p:nvSpPr>
          <p:cNvPr id="4" name="Slide Number Placeholder 3">
            <a:extLst>
              <a:ext uri="{FF2B5EF4-FFF2-40B4-BE49-F238E27FC236}">
                <a16:creationId xmlns:a16="http://schemas.microsoft.com/office/drawing/2014/main" id="{8CED357E-9139-69FB-F8B8-7E07C53551A1}"/>
              </a:ext>
            </a:extLst>
          </p:cNvPr>
          <p:cNvSpPr>
            <a:spLocks noGrp="1"/>
          </p:cNvSpPr>
          <p:nvPr>
            <p:ph type="sldNum" sz="quarter" idx="5"/>
          </p:nvPr>
        </p:nvSpPr>
        <p:spPr/>
        <p:txBody>
          <a:bodyPr/>
          <a:lstStyle/>
          <a:p>
            <a:fld id="{4A147EFC-6CDA-4C2C-98C6-8CAD2723DCF2}" type="slidenum">
              <a:rPr lang="en-US" smtClean="0"/>
              <a:t>14</a:t>
            </a:fld>
            <a:endParaRPr lang="en-US"/>
          </a:p>
        </p:txBody>
      </p:sp>
    </p:spTree>
    <p:extLst>
      <p:ext uri="{BB962C8B-B14F-4D97-AF65-F5344CB8AC3E}">
        <p14:creationId xmlns:p14="http://schemas.microsoft.com/office/powerpoint/2010/main" val="127561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a:t>
            </a:r>
            <a:r>
              <a:rPr lang="en-US" dirty="0" err="1"/>
              <a:t>giá</a:t>
            </a:r>
            <a:r>
              <a:rPr lang="en-US" dirty="0"/>
              <a:t> </a:t>
            </a:r>
            <a:r>
              <a:rPr lang="en-US" dirty="0" err="1"/>
              <a:t>trị</a:t>
            </a:r>
            <a:r>
              <a:rPr lang="en-US" dirty="0"/>
              <a:t> null ở </a:t>
            </a:r>
            <a:r>
              <a:rPr lang="en-US" dirty="0" err="1"/>
              <a:t>cột</a:t>
            </a:r>
            <a:r>
              <a:rPr lang="en-US" dirty="0"/>
              <a:t> LAT, LON</a:t>
            </a:r>
          </a:p>
        </p:txBody>
      </p:sp>
      <p:sp>
        <p:nvSpPr>
          <p:cNvPr id="4" name="Slide Number Placeholder 3"/>
          <p:cNvSpPr>
            <a:spLocks noGrp="1"/>
          </p:cNvSpPr>
          <p:nvPr>
            <p:ph type="sldNum" sz="quarter" idx="5"/>
          </p:nvPr>
        </p:nvSpPr>
        <p:spPr/>
        <p:txBody>
          <a:bodyPr/>
          <a:lstStyle/>
          <a:p>
            <a:fld id="{4A147EFC-6CDA-4C2C-98C6-8CAD2723DCF2}" type="slidenum">
              <a:rPr lang="en-US" smtClean="0"/>
              <a:t>15</a:t>
            </a:fld>
            <a:endParaRPr lang="en-US"/>
          </a:p>
        </p:txBody>
      </p:sp>
    </p:spTree>
    <p:extLst>
      <p:ext uri="{BB962C8B-B14F-4D97-AF65-F5344CB8AC3E}">
        <p14:creationId xmlns:p14="http://schemas.microsoft.com/office/powerpoint/2010/main" val="150291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11/11/2024</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11/11/2024</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11/11/2024</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11/11/2024</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11/11/2024</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11/11/2024</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A452-CF3A-DEA4-B59C-E62471626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F1C2C-1281-845A-8216-9269E5E10DF6}"/>
              </a:ext>
            </a:extLst>
          </p:cNvPr>
          <p:cNvSpPr>
            <a:spLocks noGrp="1"/>
          </p:cNvSpPr>
          <p:nvPr>
            <p:ph type="ctrTitle"/>
          </p:nvPr>
        </p:nvSpPr>
        <p:spPr>
          <a:xfrm>
            <a:off x="-175850" y="3043293"/>
            <a:ext cx="12731262" cy="173097"/>
          </a:xfrm>
        </p:spPr>
        <p:txBody>
          <a:bodyPr>
            <a:noAutofit/>
          </a:bodyPr>
          <a:lstStyle/>
          <a:p>
            <a:r>
              <a:rPr lang="en-US" sz="3800" dirty="0"/>
              <a:t>BÁO CÁO ĐỒ ÁN</a:t>
            </a:r>
            <a:br>
              <a:rPr lang="en-US" sz="3800" dirty="0"/>
            </a:br>
            <a:r>
              <a:rPr lang="en-US" sz="3800" dirty="0"/>
              <a:t>MÔN MÁY HỌC ỨNG DỤNG</a:t>
            </a:r>
          </a:p>
        </p:txBody>
      </p:sp>
      <p:sp>
        <p:nvSpPr>
          <p:cNvPr id="4" name="Text Placeholder 3">
            <a:extLst>
              <a:ext uri="{FF2B5EF4-FFF2-40B4-BE49-F238E27FC236}">
                <a16:creationId xmlns:a16="http://schemas.microsoft.com/office/drawing/2014/main" id="{C39B7A73-3E2B-01F9-F32D-64024C53729D}"/>
              </a:ext>
            </a:extLst>
          </p:cNvPr>
          <p:cNvSpPr>
            <a:spLocks noGrp="1"/>
          </p:cNvSpPr>
          <p:nvPr>
            <p:ph type="body" sz="quarter" idx="12"/>
          </p:nvPr>
        </p:nvSpPr>
        <p:spPr>
          <a:xfrm>
            <a:off x="709140" y="5496058"/>
            <a:ext cx="11205713" cy="492125"/>
          </a:xfrm>
        </p:spPr>
        <p:txBody>
          <a:bodyPr/>
          <a:lstStyle/>
          <a:p>
            <a:r>
              <a:rPr lang="en-US" dirty="0" err="1"/>
              <a:t>Cần</a:t>
            </a:r>
            <a:r>
              <a:rPr lang="en-US" dirty="0"/>
              <a:t> </a:t>
            </a:r>
            <a:r>
              <a:rPr lang="en-US" dirty="0" err="1"/>
              <a:t>Thơ</a:t>
            </a:r>
            <a:r>
              <a:rPr lang="en-US" dirty="0"/>
              <a:t>, </a:t>
            </a:r>
            <a:r>
              <a:rPr lang="en-US" dirty="0" err="1"/>
              <a:t>ngày</a:t>
            </a:r>
            <a:r>
              <a:rPr lang="en-US" dirty="0"/>
              <a:t> 11 </a:t>
            </a:r>
            <a:r>
              <a:rPr lang="en-US" dirty="0" err="1"/>
              <a:t>tháng</a:t>
            </a:r>
            <a:r>
              <a:rPr lang="en-US" dirty="0"/>
              <a:t> 11 </a:t>
            </a:r>
            <a:r>
              <a:rPr lang="en-US" dirty="0" err="1"/>
              <a:t>năm</a:t>
            </a:r>
            <a:r>
              <a:rPr lang="en-US" dirty="0"/>
              <a:t> 2024 </a:t>
            </a:r>
          </a:p>
        </p:txBody>
      </p:sp>
      <p:cxnSp>
        <p:nvCxnSpPr>
          <p:cNvPr id="6" name="Straight Connector 5">
            <a:extLst>
              <a:ext uri="{FF2B5EF4-FFF2-40B4-BE49-F238E27FC236}">
                <a16:creationId xmlns:a16="http://schemas.microsoft.com/office/drawing/2014/main" id="{9059F1AE-895E-6D18-4F49-94AE8A451B2A}"/>
              </a:ext>
            </a:extLst>
          </p:cNvPr>
          <p:cNvCxnSpPr>
            <a:cxnSpLocks/>
          </p:cNvCxnSpPr>
          <p:nvPr/>
        </p:nvCxnSpPr>
        <p:spPr>
          <a:xfrm>
            <a:off x="4853354" y="4800600"/>
            <a:ext cx="2373923" cy="0"/>
          </a:xfrm>
          <a:prstGeom prst="line">
            <a:avLst/>
          </a:prstGeom>
          <a:ln w="57150">
            <a:solidFill>
              <a:srgbClr val="1F5CAA"/>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867D40A-2147-1DE3-AB9B-3BFC48C99DF2}"/>
              </a:ext>
            </a:extLst>
          </p:cNvPr>
          <p:cNvSpPr>
            <a:spLocks noGrp="1"/>
          </p:cNvSpPr>
          <p:nvPr>
            <p:ph type="subTitle" idx="1"/>
          </p:nvPr>
        </p:nvSpPr>
        <p:spPr>
          <a:xfrm>
            <a:off x="385145" y="3588415"/>
            <a:ext cx="11421710" cy="1757308"/>
          </a:xfrm>
        </p:spPr>
        <p:txBody>
          <a:bodyPr>
            <a:normAutofit lnSpcReduction="10000"/>
          </a:bodyPr>
          <a:lstStyle/>
          <a:p>
            <a:r>
              <a:rPr lang="en-US" sz="2400" dirty="0"/>
              <a:t>GVHD: TS. </a:t>
            </a:r>
            <a:r>
              <a:rPr lang="en-US" sz="2400" dirty="0" err="1"/>
              <a:t>Lưu</a:t>
            </a:r>
            <a:r>
              <a:rPr lang="en-US" sz="2400" dirty="0"/>
              <a:t> </a:t>
            </a:r>
            <a:r>
              <a:rPr lang="en-US" sz="2400" dirty="0" err="1"/>
              <a:t>Tiến</a:t>
            </a:r>
            <a:r>
              <a:rPr lang="en-US" sz="2400" dirty="0"/>
              <a:t> </a:t>
            </a:r>
            <a:r>
              <a:rPr lang="en-US" sz="2400" dirty="0" err="1"/>
              <a:t>Đạo</a:t>
            </a:r>
            <a:r>
              <a:rPr lang="en-US" sz="2400" dirty="0"/>
              <a:t>			 1. </a:t>
            </a:r>
            <a:r>
              <a:rPr lang="en-US" sz="2400" dirty="0" err="1"/>
              <a:t>Nguyễn</a:t>
            </a:r>
            <a:r>
              <a:rPr lang="en-US" sz="2400" dirty="0"/>
              <a:t> </a:t>
            </a:r>
            <a:r>
              <a:rPr lang="en-US" sz="2400" dirty="0" err="1"/>
              <a:t>Phú</a:t>
            </a:r>
            <a:r>
              <a:rPr lang="en-US" sz="2400" dirty="0"/>
              <a:t> Lâm B2105548</a:t>
            </a:r>
          </a:p>
          <a:p>
            <a:r>
              <a:rPr lang="en-US" sz="2400" dirty="0"/>
              <a:t>						       2. Phan </a:t>
            </a:r>
            <a:r>
              <a:rPr lang="en-US" sz="2400" dirty="0" err="1"/>
              <a:t>Trần</a:t>
            </a:r>
            <a:r>
              <a:rPr lang="en-US" sz="2400" dirty="0"/>
              <a:t> </a:t>
            </a:r>
            <a:r>
              <a:rPr lang="en-US" sz="2400" dirty="0" err="1"/>
              <a:t>Thảo</a:t>
            </a:r>
            <a:r>
              <a:rPr lang="en-US" sz="2400" dirty="0"/>
              <a:t> Duy B2111789</a:t>
            </a:r>
          </a:p>
          <a:p>
            <a:r>
              <a:rPr lang="en-US" sz="2400" dirty="0"/>
              <a:t>					</a:t>
            </a:r>
            <a:r>
              <a:rPr lang="en-US" sz="2400"/>
              <a:t>      </a:t>
            </a:r>
            <a:r>
              <a:rPr lang="en-US" sz="2400" dirty="0"/>
              <a:t>3. </a:t>
            </a:r>
            <a:r>
              <a:rPr lang="en-US" sz="2400" dirty="0" err="1"/>
              <a:t>Trần</a:t>
            </a:r>
            <a:r>
              <a:rPr lang="en-US" sz="2400" dirty="0"/>
              <a:t> </a:t>
            </a:r>
            <a:r>
              <a:rPr lang="en-US" sz="2400" dirty="0" err="1"/>
              <a:t>Tấn</a:t>
            </a:r>
            <a:r>
              <a:rPr lang="en-US" sz="2400" dirty="0"/>
              <a:t> </a:t>
            </a:r>
            <a:r>
              <a:rPr lang="en-US" sz="2400" dirty="0" err="1"/>
              <a:t>Đạt</a:t>
            </a:r>
            <a:r>
              <a:rPr lang="en-US" sz="2400" dirty="0"/>
              <a:t> B2105571</a:t>
            </a:r>
          </a:p>
          <a:p>
            <a:r>
              <a:rPr lang="en-US" sz="2400" dirty="0"/>
              <a:t>						       4. </a:t>
            </a:r>
            <a:r>
              <a:rPr lang="en-US" sz="2400" dirty="0" err="1"/>
              <a:t>Huỳnh</a:t>
            </a:r>
            <a:r>
              <a:rPr lang="en-US" sz="2400" dirty="0"/>
              <a:t> Thanh Phong B2207555</a:t>
            </a:r>
          </a:p>
        </p:txBody>
      </p:sp>
    </p:spTree>
    <p:extLst>
      <p:ext uri="{BB962C8B-B14F-4D97-AF65-F5344CB8AC3E}">
        <p14:creationId xmlns:p14="http://schemas.microsoft.com/office/powerpoint/2010/main" val="1967666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9FFD1-8D34-638D-8109-007A5CC05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D37DC-156C-2016-73C7-275D9F673229}"/>
              </a:ext>
            </a:extLst>
          </p:cNvPr>
          <p:cNvSpPr>
            <a:spLocks noGrp="1"/>
          </p:cNvSpPr>
          <p:nvPr>
            <p:ph type="title"/>
          </p:nvPr>
        </p:nvSpPr>
        <p:spPr/>
        <p:txBody>
          <a:bodyPr/>
          <a:lstStyle/>
          <a:p>
            <a:r>
              <a:rPr lang="en-US" dirty="0"/>
              <a:t>1. </a:t>
            </a:r>
            <a:r>
              <a:rPr lang="en-US" dirty="0" err="1"/>
              <a:t>Giới</a:t>
            </a:r>
            <a:r>
              <a:rPr lang="en-US" dirty="0"/>
              <a:t> </a:t>
            </a:r>
            <a:r>
              <a:rPr lang="en-US" dirty="0" err="1"/>
              <a:t>thiệu</a:t>
            </a:r>
            <a:r>
              <a:rPr lang="en-US" dirty="0"/>
              <a:t> </a:t>
            </a:r>
            <a:r>
              <a:rPr lang="en-US" dirty="0" err="1"/>
              <a:t>tập</a:t>
            </a:r>
            <a:r>
              <a:rPr lang="en-US" dirty="0"/>
              <a:t> </a:t>
            </a:r>
            <a:r>
              <a:rPr lang="en-US" dirty="0" err="1"/>
              <a:t>dữ</a:t>
            </a:r>
            <a:r>
              <a:rPr lang="en-US" dirty="0"/>
              <a:t> </a:t>
            </a:r>
            <a:r>
              <a:rPr lang="en-US" dirty="0" err="1"/>
              <a:t>liệu</a:t>
            </a:r>
            <a:endParaRPr lang="en-US" dirty="0"/>
          </a:p>
        </p:txBody>
      </p:sp>
      <p:graphicFrame>
        <p:nvGraphicFramePr>
          <p:cNvPr id="6" name="Content Placeholder 5">
            <a:extLst>
              <a:ext uri="{FF2B5EF4-FFF2-40B4-BE49-F238E27FC236}">
                <a16:creationId xmlns:a16="http://schemas.microsoft.com/office/drawing/2014/main" id="{7E28A717-A864-B8A2-DF00-1F5B5CD84C8A}"/>
              </a:ext>
            </a:extLst>
          </p:cNvPr>
          <p:cNvGraphicFramePr>
            <a:graphicFrameLocks noGrp="1"/>
          </p:cNvGraphicFramePr>
          <p:nvPr>
            <p:ph idx="1"/>
            <p:extLst>
              <p:ext uri="{D42A27DB-BD31-4B8C-83A1-F6EECF244321}">
                <p14:modId xmlns:p14="http://schemas.microsoft.com/office/powerpoint/2010/main" val="4077284880"/>
              </p:ext>
            </p:extLst>
          </p:nvPr>
        </p:nvGraphicFramePr>
        <p:xfrm>
          <a:off x="971550" y="1627385"/>
          <a:ext cx="10248900" cy="3603229"/>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589271707"/>
                    </a:ext>
                  </a:extLst>
                </a:gridCol>
                <a:gridCol w="3619500">
                  <a:extLst>
                    <a:ext uri="{9D8B030D-6E8A-4147-A177-3AD203B41FA5}">
                      <a16:colId xmlns:a16="http://schemas.microsoft.com/office/drawing/2014/main" val="958755354"/>
                    </a:ext>
                  </a:extLst>
                </a:gridCol>
                <a:gridCol w="4000500">
                  <a:extLst>
                    <a:ext uri="{9D8B030D-6E8A-4147-A177-3AD203B41FA5}">
                      <a16:colId xmlns:a16="http://schemas.microsoft.com/office/drawing/2014/main" val="757208328"/>
                    </a:ext>
                  </a:extLst>
                </a:gridCol>
              </a:tblGrid>
              <a:tr h="514747">
                <a:tc>
                  <a:txBody>
                    <a:bodyPr/>
                    <a:lstStyle/>
                    <a:p>
                      <a:pPr indent="273685" algn="ctr">
                        <a:lnSpc>
                          <a:spcPct val="120000"/>
                        </a:lnSpc>
                        <a:spcAft>
                          <a:spcPts val="600"/>
                        </a:spcAft>
                      </a:pPr>
                      <a:r>
                        <a:rPr lang="en-US" sz="2000" b="1" dirty="0">
                          <a:effectLst/>
                          <a:latin typeface="Readex Pro" pitchFamily="2" charset="-78"/>
                          <a:ea typeface="Times New Roman" panose="02020603050405020304" pitchFamily="18" charset="0"/>
                          <a:cs typeface="Readex Pro" pitchFamily="2" charset="-78"/>
                        </a:rPr>
                        <a:t>STT</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b="1">
                          <a:effectLst/>
                          <a:latin typeface="Readex Pro" pitchFamily="2" charset="-78"/>
                          <a:ea typeface="Times New Roman" panose="02020603050405020304" pitchFamily="18" charset="0"/>
                          <a:cs typeface="Readex Pro" pitchFamily="2" charset="-78"/>
                        </a:rPr>
                        <a:t>Tên trường</a:t>
                      </a:r>
                      <a:endParaRPr lang="en-US" sz="200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b="1" dirty="0" err="1">
                          <a:effectLst/>
                          <a:latin typeface="Readex Pro" pitchFamily="2" charset="-78"/>
                          <a:ea typeface="Times New Roman" panose="02020603050405020304" pitchFamily="18" charset="0"/>
                          <a:cs typeface="Readex Pro" pitchFamily="2" charset="-78"/>
                        </a:rPr>
                        <a:t>Loại</a:t>
                      </a:r>
                      <a:r>
                        <a:rPr lang="en-US" sz="2000" b="1" dirty="0">
                          <a:effectLst/>
                          <a:latin typeface="Readex Pro" pitchFamily="2" charset="-78"/>
                          <a:ea typeface="Times New Roman" panose="02020603050405020304" pitchFamily="18" charset="0"/>
                          <a:cs typeface="Readex Pro" pitchFamily="2" charset="-78"/>
                        </a:rPr>
                        <a:t> </a:t>
                      </a:r>
                      <a:r>
                        <a:rPr lang="en-US" sz="2000" b="1" dirty="0" err="1">
                          <a:effectLst/>
                          <a:latin typeface="Readex Pro" pitchFamily="2" charset="-78"/>
                          <a:ea typeface="Times New Roman" panose="02020603050405020304" pitchFamily="18" charset="0"/>
                          <a:cs typeface="Readex Pro" pitchFamily="2" charset="-78"/>
                        </a:rPr>
                        <a:t>dữ</a:t>
                      </a:r>
                      <a:r>
                        <a:rPr lang="en-US" sz="2000" b="1" dirty="0">
                          <a:effectLst/>
                          <a:latin typeface="Readex Pro" pitchFamily="2" charset="-78"/>
                          <a:ea typeface="Times New Roman" panose="02020603050405020304" pitchFamily="18" charset="0"/>
                          <a:cs typeface="Readex Pro" pitchFamily="2" charset="-78"/>
                        </a:rPr>
                        <a:t> </a:t>
                      </a:r>
                      <a:r>
                        <a:rPr lang="en-US" sz="2000" b="1" dirty="0" err="1">
                          <a:effectLst/>
                          <a:latin typeface="Readex Pro" pitchFamily="2" charset="-78"/>
                          <a:ea typeface="Times New Roman" panose="02020603050405020304" pitchFamily="18" charset="0"/>
                          <a:cs typeface="Readex Pro" pitchFamily="2" charset="-78"/>
                        </a:rPr>
                        <a:t>liệu</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extLst>
                  <a:ext uri="{0D108BD9-81ED-4DB2-BD59-A6C34878D82A}">
                    <a16:rowId xmlns:a16="http://schemas.microsoft.com/office/drawing/2014/main" val="887456537"/>
                  </a:ext>
                </a:extLst>
              </a:tr>
              <a:tr h="514747">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tc>
                <a:extLst>
                  <a:ext uri="{0D108BD9-81ED-4DB2-BD59-A6C34878D82A}">
                    <a16:rowId xmlns:a16="http://schemas.microsoft.com/office/drawing/2014/main" val="2475506758"/>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10</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err="1">
                          <a:effectLst/>
                          <a:latin typeface="Readex Pro" pitchFamily="2" charset="-78"/>
                          <a:ea typeface="Times New Roman" panose="02020603050405020304" pitchFamily="18" charset="0"/>
                          <a:cs typeface="Readex Pro" pitchFamily="2" charset="-78"/>
                        </a:rPr>
                        <a:t>Crm</a:t>
                      </a:r>
                      <a:r>
                        <a:rPr lang="en-US" sz="2000" dirty="0">
                          <a:effectLst/>
                          <a:latin typeface="Readex Pro" pitchFamily="2" charset="-78"/>
                          <a:ea typeface="Times New Roman" panose="02020603050405020304" pitchFamily="18" charset="0"/>
                          <a:cs typeface="Readex Pro" pitchFamily="2" charset="-78"/>
                        </a:rPr>
                        <a:t> Cd Desc</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Text</a:t>
                      </a:r>
                    </a:p>
                  </a:txBody>
                  <a:tcPr marL="68580" marR="68580" marT="0" marB="0"/>
                </a:tc>
                <a:extLst>
                  <a:ext uri="{0D108BD9-81ED-4DB2-BD59-A6C34878D82A}">
                    <a16:rowId xmlns:a16="http://schemas.microsoft.com/office/drawing/2014/main" val="2754676668"/>
                  </a:ext>
                </a:extLst>
              </a:tr>
              <a:tr h="514747">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tc>
                <a:extLst>
                  <a:ext uri="{0D108BD9-81ED-4DB2-BD59-A6C34878D82A}">
                    <a16:rowId xmlns:a16="http://schemas.microsoft.com/office/drawing/2014/main" val="3319796313"/>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25</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LOCATION</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Text</a:t>
                      </a:r>
                    </a:p>
                  </a:txBody>
                  <a:tcPr marL="68580" marR="68580" marT="0" marB="0"/>
                </a:tc>
                <a:extLst>
                  <a:ext uri="{0D108BD9-81ED-4DB2-BD59-A6C34878D82A}">
                    <a16:rowId xmlns:a16="http://schemas.microsoft.com/office/drawing/2014/main" val="1644363898"/>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27</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LAT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Number</a:t>
                      </a:r>
                    </a:p>
                  </a:txBody>
                  <a:tcPr marL="68580" marR="68580" marT="0" marB="0"/>
                </a:tc>
                <a:extLst>
                  <a:ext uri="{0D108BD9-81ED-4DB2-BD59-A6C34878D82A}">
                    <a16:rowId xmlns:a16="http://schemas.microsoft.com/office/drawing/2014/main" val="2841166110"/>
                  </a:ext>
                </a:extLst>
              </a:tr>
              <a:tr h="514747">
                <a:tc>
                  <a:txBody>
                    <a:bodyPr/>
                    <a:lstStyle/>
                    <a:p>
                      <a:pPr indent="273685" algn="ctr">
                        <a:lnSpc>
                          <a:spcPct val="120000"/>
                        </a:lnSpc>
                        <a:spcAft>
                          <a:spcPts val="600"/>
                        </a:spcAft>
                      </a:pPr>
                      <a:r>
                        <a:rPr lang="en-US" sz="2000">
                          <a:solidFill>
                            <a:srgbClr val="000000"/>
                          </a:solidFill>
                          <a:effectLst/>
                          <a:latin typeface="Readex Pro" pitchFamily="2" charset="-78"/>
                          <a:ea typeface="Times New Roman" panose="02020603050405020304" pitchFamily="18" charset="0"/>
                          <a:cs typeface="Readex Pro" pitchFamily="2" charset="-78"/>
                        </a:rPr>
                        <a:t>28</a:t>
                      </a:r>
                      <a:endParaRPr lang="en-US" sz="200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LON</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Number</a:t>
                      </a:r>
                    </a:p>
                  </a:txBody>
                  <a:tcPr marL="68580" marR="68580" marT="0" marB="0"/>
                </a:tc>
                <a:extLst>
                  <a:ext uri="{0D108BD9-81ED-4DB2-BD59-A6C34878D82A}">
                    <a16:rowId xmlns:a16="http://schemas.microsoft.com/office/drawing/2014/main" val="2491043774"/>
                  </a:ext>
                </a:extLst>
              </a:tr>
            </a:tbl>
          </a:graphicData>
        </a:graphic>
      </p:graphicFrame>
    </p:spTree>
    <p:extLst>
      <p:ext uri="{BB962C8B-B14F-4D97-AF65-F5344CB8AC3E}">
        <p14:creationId xmlns:p14="http://schemas.microsoft.com/office/powerpoint/2010/main" val="1126887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1F62-3973-08A1-B9EE-46E96C92EE35}"/>
              </a:ext>
            </a:extLst>
          </p:cNvPr>
          <p:cNvSpPr>
            <a:spLocks noGrp="1"/>
          </p:cNvSpPr>
          <p:nvPr>
            <p:ph type="ctrTitle"/>
          </p:nvPr>
        </p:nvSpPr>
        <p:spPr/>
        <p:txBody>
          <a:bodyPr/>
          <a:lstStyle/>
          <a:p>
            <a:r>
              <a:rPr lang="en-US" dirty="0"/>
              <a:t>1. Ý </a:t>
            </a:r>
            <a:r>
              <a:rPr lang="en-US" dirty="0" err="1"/>
              <a:t>nghĩa</a:t>
            </a:r>
            <a:r>
              <a:rPr lang="en-US" dirty="0"/>
              <a:t> </a:t>
            </a:r>
            <a:r>
              <a:rPr lang="en-US" dirty="0" err="1"/>
              <a:t>tập</a:t>
            </a:r>
            <a:r>
              <a:rPr lang="en-US" dirty="0"/>
              <a:t> </a:t>
            </a:r>
            <a:r>
              <a:rPr lang="en-US" dirty="0" err="1"/>
              <a:t>dữ</a:t>
            </a:r>
            <a:r>
              <a:rPr lang="en-US" dirty="0"/>
              <a:t> </a:t>
            </a:r>
            <a:r>
              <a:rPr lang="en-US" dirty="0" err="1"/>
              <a:t>liệu</a:t>
            </a:r>
            <a:br>
              <a:rPr lang="en-US" dirty="0"/>
            </a:br>
            <a:endParaRPr lang="en-US" dirty="0"/>
          </a:p>
        </p:txBody>
      </p:sp>
      <p:sp>
        <p:nvSpPr>
          <p:cNvPr id="5" name="Subtitle 4">
            <a:extLst>
              <a:ext uri="{FF2B5EF4-FFF2-40B4-BE49-F238E27FC236}">
                <a16:creationId xmlns:a16="http://schemas.microsoft.com/office/drawing/2014/main" id="{36569621-78A9-C3F5-8C73-0E38BF5E059C}"/>
              </a:ext>
            </a:extLst>
          </p:cNvPr>
          <p:cNvSpPr>
            <a:spLocks noGrp="1"/>
          </p:cNvSpPr>
          <p:nvPr>
            <p:ph type="subTitle" idx="1"/>
          </p:nvPr>
        </p:nvSpPr>
        <p:spPr/>
        <p:txBody>
          <a:bodyPr/>
          <a:lstStyle/>
          <a:p>
            <a:pPr marL="342900" indent="-342900">
              <a:lnSpc>
                <a:spcPct val="150000"/>
              </a:lnSpc>
              <a:buFontTx/>
              <a:buChar char="-"/>
            </a:pPr>
            <a:r>
              <a:rPr lang="en-US" sz="2400" dirty="0" err="1">
                <a:solidFill>
                  <a:schemeClr val="tx1"/>
                </a:solidFill>
              </a:rPr>
              <a:t>Phòng</a:t>
            </a:r>
            <a:r>
              <a:rPr lang="en-US" sz="2400" dirty="0">
                <a:solidFill>
                  <a:schemeClr val="tx1"/>
                </a:solidFill>
              </a:rPr>
              <a:t> </a:t>
            </a:r>
            <a:r>
              <a:rPr lang="en-US" sz="2400" dirty="0" err="1">
                <a:solidFill>
                  <a:schemeClr val="tx1"/>
                </a:solidFill>
              </a:rPr>
              <a:t>ngừa</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giảm</a:t>
            </a:r>
            <a:r>
              <a:rPr lang="en-US" sz="2400" dirty="0">
                <a:solidFill>
                  <a:schemeClr val="tx1"/>
                </a:solidFill>
              </a:rPr>
              <a:t> </a:t>
            </a:r>
            <a:r>
              <a:rPr lang="en-US" sz="2400" dirty="0" err="1">
                <a:solidFill>
                  <a:schemeClr val="tx1"/>
                </a:solidFill>
              </a:rPr>
              <a:t>thiểu</a:t>
            </a:r>
            <a:r>
              <a:rPr lang="en-US" sz="2400" dirty="0">
                <a:solidFill>
                  <a:schemeClr val="tx1"/>
                </a:solidFill>
              </a:rPr>
              <a:t> </a:t>
            </a:r>
            <a:r>
              <a:rPr lang="en-US" sz="2400" dirty="0" err="1">
                <a:solidFill>
                  <a:schemeClr val="tx1"/>
                </a:solidFill>
              </a:rPr>
              <a:t>tội</a:t>
            </a:r>
            <a:r>
              <a:rPr lang="en-US" sz="2400" dirty="0">
                <a:solidFill>
                  <a:schemeClr val="tx1"/>
                </a:solidFill>
              </a:rPr>
              <a:t> </a:t>
            </a:r>
            <a:r>
              <a:rPr lang="en-US" sz="2400" dirty="0" err="1">
                <a:solidFill>
                  <a:schemeClr val="tx1"/>
                </a:solidFill>
              </a:rPr>
              <a:t>phạm</a:t>
            </a:r>
            <a:endParaRPr lang="en-US" sz="2400" dirty="0">
              <a:solidFill>
                <a:schemeClr val="tx1"/>
              </a:solidFill>
            </a:endParaRPr>
          </a:p>
          <a:p>
            <a:pPr marL="342900" indent="-342900">
              <a:lnSpc>
                <a:spcPct val="150000"/>
              </a:lnSpc>
              <a:buFontTx/>
              <a:buChar char="-"/>
            </a:pPr>
            <a:r>
              <a:rPr lang="en-US" sz="2400" dirty="0" err="1">
                <a:solidFill>
                  <a:schemeClr val="tx1"/>
                </a:solidFill>
              </a:rPr>
              <a:t>Chính</a:t>
            </a:r>
            <a:r>
              <a:rPr lang="en-US" sz="2400" dirty="0">
                <a:solidFill>
                  <a:schemeClr val="tx1"/>
                </a:solidFill>
              </a:rPr>
              <a:t> </a:t>
            </a:r>
            <a:r>
              <a:rPr lang="en-US" sz="2400" dirty="0" err="1">
                <a:solidFill>
                  <a:schemeClr val="tx1"/>
                </a:solidFill>
              </a:rPr>
              <a:t>sách</a:t>
            </a:r>
            <a:r>
              <a:rPr lang="en-US" sz="2400" dirty="0">
                <a:solidFill>
                  <a:schemeClr val="tx1"/>
                </a:solidFill>
              </a:rPr>
              <a:t> </a:t>
            </a:r>
            <a:r>
              <a:rPr lang="en-US" sz="2400" dirty="0" err="1">
                <a:solidFill>
                  <a:schemeClr val="tx1"/>
                </a:solidFill>
              </a:rPr>
              <a:t>công</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quản</a:t>
            </a:r>
            <a:r>
              <a:rPr lang="en-US" sz="2400" dirty="0">
                <a:solidFill>
                  <a:schemeClr val="tx1"/>
                </a:solidFill>
              </a:rPr>
              <a:t> </a:t>
            </a:r>
            <a:r>
              <a:rPr lang="en-US" sz="2400" dirty="0" err="1">
                <a:solidFill>
                  <a:schemeClr val="tx1"/>
                </a:solidFill>
              </a:rPr>
              <a:t>lý</a:t>
            </a:r>
            <a:r>
              <a:rPr lang="en-US" sz="2400" dirty="0">
                <a:solidFill>
                  <a:schemeClr val="tx1"/>
                </a:solidFill>
              </a:rPr>
              <a:t> </a:t>
            </a:r>
            <a:r>
              <a:rPr lang="en-US" sz="2400" dirty="0" err="1">
                <a:solidFill>
                  <a:schemeClr val="tx1"/>
                </a:solidFill>
              </a:rPr>
              <a:t>đô</a:t>
            </a:r>
            <a:r>
              <a:rPr lang="en-US" sz="2400" dirty="0">
                <a:solidFill>
                  <a:schemeClr val="tx1"/>
                </a:solidFill>
              </a:rPr>
              <a:t> </a:t>
            </a:r>
            <a:r>
              <a:rPr lang="en-US" sz="2400" dirty="0" err="1">
                <a:solidFill>
                  <a:schemeClr val="tx1"/>
                </a:solidFill>
              </a:rPr>
              <a:t>thị</a:t>
            </a:r>
            <a:endParaRPr lang="en-US" sz="2400" dirty="0">
              <a:solidFill>
                <a:schemeClr val="tx1"/>
              </a:solidFill>
            </a:endParaRPr>
          </a:p>
          <a:p>
            <a:pPr marL="342900" indent="-342900">
              <a:lnSpc>
                <a:spcPct val="150000"/>
              </a:lnSpc>
              <a:buFontTx/>
              <a:buChar char="-"/>
            </a:pPr>
            <a:r>
              <a:rPr lang="en-US" sz="2400" dirty="0" err="1">
                <a:solidFill>
                  <a:schemeClr val="tx1"/>
                </a:solidFill>
              </a:rPr>
              <a:t>Nghiên</a:t>
            </a:r>
            <a:r>
              <a:rPr lang="en-US" sz="2400" dirty="0">
                <a:solidFill>
                  <a:schemeClr val="tx1"/>
                </a:solidFill>
              </a:rPr>
              <a:t> </a:t>
            </a:r>
            <a:r>
              <a:rPr lang="en-US" sz="2400" dirty="0" err="1">
                <a:solidFill>
                  <a:schemeClr val="tx1"/>
                </a:solidFill>
              </a:rPr>
              <a:t>cứu</a:t>
            </a:r>
            <a:r>
              <a:rPr lang="en-US" sz="2400" dirty="0">
                <a:solidFill>
                  <a:schemeClr val="tx1"/>
                </a:solidFill>
              </a:rPr>
              <a:t> khoa </a:t>
            </a:r>
            <a:r>
              <a:rPr lang="en-US" sz="2400" dirty="0" err="1">
                <a:solidFill>
                  <a:schemeClr val="tx1"/>
                </a:solidFill>
              </a:rPr>
              <a:t>học</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giáo</a:t>
            </a:r>
            <a:r>
              <a:rPr lang="en-US" sz="2400" dirty="0">
                <a:solidFill>
                  <a:schemeClr val="tx1"/>
                </a:solidFill>
              </a:rPr>
              <a:t> </a:t>
            </a:r>
            <a:r>
              <a:rPr lang="en-US" sz="2400" dirty="0" err="1">
                <a:solidFill>
                  <a:schemeClr val="tx1"/>
                </a:solidFill>
              </a:rPr>
              <a:t>dục</a:t>
            </a:r>
            <a:endParaRPr lang="en-US" sz="2400" dirty="0">
              <a:solidFill>
                <a:schemeClr val="tx1"/>
              </a:solidFill>
            </a:endParaRPr>
          </a:p>
          <a:p>
            <a:endParaRPr lang="en-US" dirty="0"/>
          </a:p>
        </p:txBody>
      </p:sp>
      <p:pic>
        <p:nvPicPr>
          <p:cNvPr id="11" name="Picture Placeholder 10">
            <a:extLst>
              <a:ext uri="{FF2B5EF4-FFF2-40B4-BE49-F238E27FC236}">
                <a16:creationId xmlns:a16="http://schemas.microsoft.com/office/drawing/2014/main" id="{1D3176C7-18DA-40F4-2DAC-0A90D36F5D1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3A6257AF-0911-4DB0-9237-AB90F0DB9B3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13" name="Picture Placeholder 12">
            <a:extLst>
              <a:ext uri="{FF2B5EF4-FFF2-40B4-BE49-F238E27FC236}">
                <a16:creationId xmlns:a16="http://schemas.microsoft.com/office/drawing/2014/main" id="{29F12A1B-0AD3-393C-3618-537924DB5B68}"/>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6727" r="16727"/>
          <a:stretch>
            <a:fillRect/>
          </a:stretch>
        </p:blipFill>
        <p:spPr/>
      </p:pic>
    </p:spTree>
    <p:extLst>
      <p:ext uri="{BB962C8B-B14F-4D97-AF65-F5344CB8AC3E}">
        <p14:creationId xmlns:p14="http://schemas.microsoft.com/office/powerpoint/2010/main" val="123018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94728-E5D4-2EAB-674F-C77C23210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981D4-399B-7EEF-0CBE-46983877C679}"/>
              </a:ext>
            </a:extLst>
          </p:cNvPr>
          <p:cNvSpPr>
            <a:spLocks noGrp="1"/>
          </p:cNvSpPr>
          <p:nvPr>
            <p:ph type="ctrTitle"/>
          </p:nvPr>
        </p:nvSpPr>
        <p:spPr>
          <a:xfrm>
            <a:off x="493144" y="1557106"/>
            <a:ext cx="11205713" cy="2200204"/>
          </a:xfrm>
        </p:spPr>
        <p:txBody>
          <a:bodyPr/>
          <a:lstStyle/>
          <a:p>
            <a:r>
              <a:rPr lang="en-US" dirty="0"/>
              <a:t>2.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5" name="Subtitle 4">
            <a:extLst>
              <a:ext uri="{FF2B5EF4-FFF2-40B4-BE49-F238E27FC236}">
                <a16:creationId xmlns:a16="http://schemas.microsoft.com/office/drawing/2014/main" id="{A6D01A38-6C9B-A4CD-6ED8-5A1DD0529F75}"/>
              </a:ext>
            </a:extLst>
          </p:cNvPr>
          <p:cNvSpPr>
            <a:spLocks noGrp="1"/>
          </p:cNvSpPr>
          <p:nvPr>
            <p:ph type="subTitle" idx="1"/>
          </p:nvPr>
        </p:nvSpPr>
        <p:spPr>
          <a:xfrm>
            <a:off x="616236" y="4821385"/>
            <a:ext cx="11205713" cy="1036706"/>
          </a:xfrm>
        </p:spPr>
        <p:txBody>
          <a:bodyPr/>
          <a:lstStyle/>
          <a:p>
            <a:endParaRPr lang="en-US" dirty="0"/>
          </a:p>
        </p:txBody>
      </p:sp>
      <p:sp>
        <p:nvSpPr>
          <p:cNvPr id="6" name="Text Placeholder 5">
            <a:extLst>
              <a:ext uri="{FF2B5EF4-FFF2-40B4-BE49-F238E27FC236}">
                <a16:creationId xmlns:a16="http://schemas.microsoft.com/office/drawing/2014/main" id="{AAC2621E-282B-C1F0-0DA2-17110F5FC2F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948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630A4-FB4C-BA83-7021-C321D83F84ED}"/>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CCF939A-C362-4856-02C4-54FAB797DDEC}"/>
              </a:ext>
            </a:extLst>
          </p:cNvPr>
          <p:cNvSpPr>
            <a:spLocks noGrp="1"/>
          </p:cNvSpPr>
          <p:nvPr>
            <p:ph type="pic" sz="quarter" idx="12"/>
          </p:nvPr>
        </p:nvSpPr>
        <p:spPr/>
      </p:sp>
      <p:sp>
        <p:nvSpPr>
          <p:cNvPr id="2" name="Title 1">
            <a:extLst>
              <a:ext uri="{FF2B5EF4-FFF2-40B4-BE49-F238E27FC236}">
                <a16:creationId xmlns:a16="http://schemas.microsoft.com/office/drawing/2014/main" id="{4FB874B9-141D-883E-09B0-238AE378F9AF}"/>
              </a:ext>
            </a:extLst>
          </p:cNvPr>
          <p:cNvSpPr>
            <a:spLocks noGrp="1"/>
          </p:cNvSpPr>
          <p:nvPr>
            <p:ph type="ctrTitle"/>
          </p:nvPr>
        </p:nvSpPr>
        <p:spPr/>
        <p:txBody>
          <a:bodyPr/>
          <a:lstStyle/>
          <a:p>
            <a:r>
              <a:rPr lang="en-US" dirty="0"/>
              <a:t>2.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C9168CD1-A6CD-63EB-A56E-4D2798A15E71}"/>
              </a:ext>
            </a:extLst>
          </p:cNvPr>
          <p:cNvSpPr>
            <a:spLocks noGrp="1"/>
          </p:cNvSpPr>
          <p:nvPr>
            <p:ph type="subTitle" idx="1"/>
          </p:nvPr>
        </p:nvSpPr>
        <p:spPr>
          <a:xfrm>
            <a:off x="5626098" y="2870071"/>
            <a:ext cx="5959480" cy="558930"/>
          </a:xfrm>
        </p:spPr>
        <p:txBody>
          <a:bodyPr>
            <a:normAutofit/>
          </a:bodyPr>
          <a:lstStyle/>
          <a:p>
            <a:pPr marL="342900" indent="-342900">
              <a:buFontTx/>
              <a:buChar char="-"/>
            </a:pPr>
            <a:r>
              <a:rPr lang="en-US" sz="2400" dirty="0"/>
              <a:t>Info(): </a:t>
            </a:r>
            <a:r>
              <a:rPr lang="en-US" sz="2400" dirty="0" err="1"/>
              <a:t>hiển</a:t>
            </a:r>
            <a:r>
              <a:rPr lang="en-US" sz="2400" dirty="0"/>
              <a:t> </a:t>
            </a:r>
            <a:r>
              <a:rPr lang="en-US" sz="2400" dirty="0" err="1"/>
              <a:t>thị</a:t>
            </a:r>
            <a:r>
              <a:rPr lang="en-US" sz="2400" dirty="0"/>
              <a:t> </a:t>
            </a:r>
            <a:r>
              <a:rPr lang="en-US" sz="2400" dirty="0" err="1"/>
              <a:t>tổng</a:t>
            </a:r>
            <a:r>
              <a:rPr lang="en-US" sz="2400" dirty="0"/>
              <a:t> </a:t>
            </a:r>
            <a:r>
              <a:rPr lang="en-US" sz="2400" dirty="0" err="1"/>
              <a:t>quan</a:t>
            </a:r>
            <a:r>
              <a:rPr lang="en-US" sz="2400" dirty="0"/>
              <a:t> </a:t>
            </a:r>
            <a:r>
              <a:rPr lang="en-US" sz="2400" dirty="0" err="1"/>
              <a:t>dữ</a:t>
            </a:r>
            <a:r>
              <a:rPr lang="en-US" sz="2400" dirty="0"/>
              <a:t> </a:t>
            </a:r>
            <a:r>
              <a:rPr lang="en-US" sz="2400" dirty="0" err="1"/>
              <a:t>liệu</a:t>
            </a:r>
            <a:endParaRPr lang="en-US" sz="2400" dirty="0"/>
          </a:p>
          <a:p>
            <a:pPr marL="342900" indent="-342900">
              <a:buFontTx/>
              <a:buChar char="-"/>
            </a:pPr>
            <a:endParaRPr lang="en-US" dirty="0"/>
          </a:p>
        </p:txBody>
      </p:sp>
      <p:pic>
        <p:nvPicPr>
          <p:cNvPr id="6" name="Picture 5" descr="A screenshot of a computer&#10;&#10;Description automatically generated">
            <a:extLst>
              <a:ext uri="{FF2B5EF4-FFF2-40B4-BE49-F238E27FC236}">
                <a16:creationId xmlns:a16="http://schemas.microsoft.com/office/drawing/2014/main" id="{41131A53-C4A1-0908-A34F-F26E83DB2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11" y="0"/>
            <a:ext cx="3978077" cy="6481823"/>
          </a:xfrm>
          <a:prstGeom prst="rect">
            <a:avLst/>
          </a:prstGeom>
        </p:spPr>
      </p:pic>
    </p:spTree>
    <p:extLst>
      <p:ext uri="{BB962C8B-B14F-4D97-AF65-F5344CB8AC3E}">
        <p14:creationId xmlns:p14="http://schemas.microsoft.com/office/powerpoint/2010/main" val="226164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D7AD-57C0-D6AA-20F5-43C29C7D38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0D64A6-65E5-3A8F-B0C3-636EFED9A95D}"/>
              </a:ext>
            </a:extLst>
          </p:cNvPr>
          <p:cNvSpPr>
            <a:spLocks noGrp="1"/>
          </p:cNvSpPr>
          <p:nvPr>
            <p:ph type="subTitle" idx="1"/>
          </p:nvPr>
        </p:nvSpPr>
        <p:spPr>
          <a:xfrm>
            <a:off x="1075593" y="4229012"/>
            <a:ext cx="5870330" cy="682000"/>
          </a:xfrm>
        </p:spPr>
        <p:txBody>
          <a:bodyPr>
            <a:normAutofit fontScale="92500" lnSpcReduction="10000"/>
          </a:bodyPr>
          <a:lstStyle/>
          <a:p>
            <a:r>
              <a:rPr lang="en-US" sz="2800" dirty="0"/>
              <a:t>describe(): </a:t>
            </a:r>
            <a:r>
              <a:rPr lang="en-US" sz="2800" dirty="0" err="1"/>
              <a:t>thống</a:t>
            </a:r>
            <a:r>
              <a:rPr lang="en-US" sz="2800" dirty="0"/>
              <a:t> </a:t>
            </a:r>
            <a:r>
              <a:rPr lang="en-US" sz="2800" dirty="0" err="1"/>
              <a:t>kê</a:t>
            </a:r>
            <a:r>
              <a:rPr lang="en-US" sz="2800" dirty="0"/>
              <a:t> </a:t>
            </a:r>
            <a:r>
              <a:rPr lang="en-US" sz="2800" dirty="0" err="1"/>
              <a:t>cơ</a:t>
            </a:r>
            <a:r>
              <a:rPr lang="en-US" sz="2800" dirty="0"/>
              <a:t> </a:t>
            </a:r>
            <a:r>
              <a:rPr lang="en-US" sz="2800" dirty="0" err="1"/>
              <a:t>bản</a:t>
            </a:r>
            <a:r>
              <a:rPr lang="en-US" sz="2800" dirty="0"/>
              <a:t> </a:t>
            </a:r>
            <a:r>
              <a:rPr lang="en-US" sz="2800" dirty="0" err="1"/>
              <a:t>dữ</a:t>
            </a:r>
            <a:r>
              <a:rPr lang="en-US" sz="2800" dirty="0"/>
              <a:t> </a:t>
            </a:r>
            <a:r>
              <a:rPr lang="en-US" sz="2800" dirty="0" err="1"/>
              <a:t>liệu</a:t>
            </a:r>
            <a:endParaRPr lang="en-US" sz="2800" dirty="0"/>
          </a:p>
          <a:p>
            <a:pPr marL="342900" indent="-342900">
              <a:buFontTx/>
              <a:buChar char="-"/>
            </a:pPr>
            <a:endParaRPr lang="en-US" sz="2000" dirty="0"/>
          </a:p>
          <a:p>
            <a:pPr marL="342900" indent="-342900">
              <a:buFontTx/>
              <a:buChar char="-"/>
            </a:pPr>
            <a:endParaRPr lang="en-US" sz="2000" dirty="0"/>
          </a:p>
        </p:txBody>
      </p:sp>
      <p:sp>
        <p:nvSpPr>
          <p:cNvPr id="2" name="Title 1">
            <a:extLst>
              <a:ext uri="{FF2B5EF4-FFF2-40B4-BE49-F238E27FC236}">
                <a16:creationId xmlns:a16="http://schemas.microsoft.com/office/drawing/2014/main" id="{BDD93F24-BF2F-6825-EBC5-25A04AAA496D}"/>
              </a:ext>
            </a:extLst>
          </p:cNvPr>
          <p:cNvSpPr>
            <a:spLocks noGrp="1"/>
          </p:cNvSpPr>
          <p:nvPr>
            <p:ph type="ctrTitle"/>
          </p:nvPr>
        </p:nvSpPr>
        <p:spPr>
          <a:xfrm>
            <a:off x="1075593" y="3182816"/>
            <a:ext cx="5229225" cy="682000"/>
          </a:xfrm>
        </p:spPr>
        <p:txBody>
          <a:bodyPr/>
          <a:lstStyle/>
          <a:p>
            <a:r>
              <a:rPr lang="en-US" dirty="0"/>
              <a:t>2.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12" name="Picture 11">
            <a:extLst>
              <a:ext uri="{FF2B5EF4-FFF2-40B4-BE49-F238E27FC236}">
                <a16:creationId xmlns:a16="http://schemas.microsoft.com/office/drawing/2014/main" id="{7C864D59-31CF-2DBF-1C76-CEEEDD8979C9}"/>
              </a:ext>
            </a:extLst>
          </p:cNvPr>
          <p:cNvPicPr>
            <a:picLocks noChangeAspect="1"/>
          </p:cNvPicPr>
          <p:nvPr/>
        </p:nvPicPr>
        <p:blipFill>
          <a:blip r:embed="rId3"/>
          <a:srcRect l="-1421" r="1" b="43478"/>
          <a:stretch/>
        </p:blipFill>
        <p:spPr>
          <a:xfrm>
            <a:off x="20805" y="575886"/>
            <a:ext cx="11658600" cy="2382130"/>
          </a:xfrm>
          <a:prstGeom prst="rect">
            <a:avLst/>
          </a:prstGeom>
        </p:spPr>
      </p:pic>
    </p:spTree>
    <p:extLst>
      <p:ext uri="{BB962C8B-B14F-4D97-AF65-F5344CB8AC3E}">
        <p14:creationId xmlns:p14="http://schemas.microsoft.com/office/powerpoint/2010/main" val="316272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5D34129-1752-4ABE-BED3-7F06A0162E9F}"/>
              </a:ext>
            </a:extLst>
          </p:cNvPr>
          <p:cNvSpPr>
            <a:spLocks noGrp="1"/>
          </p:cNvSpPr>
          <p:nvPr>
            <p:ph type="subTitle" idx="1"/>
          </p:nvPr>
        </p:nvSpPr>
        <p:spPr>
          <a:xfrm>
            <a:off x="741485" y="4229011"/>
            <a:ext cx="5641730" cy="1634339"/>
          </a:xfrm>
        </p:spPr>
        <p:txBody>
          <a:bodyPr>
            <a:normAutofit/>
          </a:bodyPr>
          <a:lstStyle/>
          <a:p>
            <a:r>
              <a:rPr lang="en-US" sz="2800" dirty="0" err="1"/>
              <a:t>dropna</a:t>
            </a:r>
            <a:r>
              <a:rPr lang="en-US" sz="2800" dirty="0"/>
              <a:t>(data[‘LAT’, ‘LON’])</a:t>
            </a:r>
          </a:p>
        </p:txBody>
      </p:sp>
      <p:sp>
        <p:nvSpPr>
          <p:cNvPr id="3" name="Title 2">
            <a:extLst>
              <a:ext uri="{FF2B5EF4-FFF2-40B4-BE49-F238E27FC236}">
                <a16:creationId xmlns:a16="http://schemas.microsoft.com/office/drawing/2014/main" id="{C19CF10A-FED9-5175-5E48-B5A2D1202229}"/>
              </a:ext>
            </a:extLst>
          </p:cNvPr>
          <p:cNvSpPr>
            <a:spLocks noGrp="1"/>
          </p:cNvSpPr>
          <p:nvPr>
            <p:ph type="ctrTitle"/>
          </p:nvPr>
        </p:nvSpPr>
        <p:spPr>
          <a:xfrm>
            <a:off x="6569890" y="1269092"/>
            <a:ext cx="5229225" cy="1420849"/>
          </a:xfrm>
        </p:spPr>
        <p:txBody>
          <a:bodyPr/>
          <a:lstStyle/>
          <a:p>
            <a:r>
              <a:rPr lang="en-US" dirty="0"/>
              <a:t>3.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5" name="AutoShape 2" descr="Pandas Series: dropna() function - w3resource">
            <a:extLst>
              <a:ext uri="{FF2B5EF4-FFF2-40B4-BE49-F238E27FC236}">
                <a16:creationId xmlns:a16="http://schemas.microsoft.com/office/drawing/2014/main" id="{34C39038-28F1-2AFA-812B-C6E9DE16EE47}"/>
              </a:ext>
            </a:extLst>
          </p:cNvPr>
          <p:cNvSpPr>
            <a:spLocks noChangeAspect="1" noChangeArrowheads="1"/>
          </p:cNvSpPr>
          <p:nvPr/>
        </p:nvSpPr>
        <p:spPr bwMode="auto">
          <a:xfrm>
            <a:off x="5943600" y="3276600"/>
            <a:ext cx="3657600"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Pandas Series: dropna() function - w3resource">
            <a:extLst>
              <a:ext uri="{FF2B5EF4-FFF2-40B4-BE49-F238E27FC236}">
                <a16:creationId xmlns:a16="http://schemas.microsoft.com/office/drawing/2014/main" id="{4F0D658A-BE43-156E-1E75-8DC8F2828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717" y="276870"/>
            <a:ext cx="3213652" cy="340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6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FC2AD-BD8E-2D96-9A59-1848CCF938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72013-A5ED-3D02-69FB-17DA56F4D761}"/>
              </a:ext>
            </a:extLst>
          </p:cNvPr>
          <p:cNvSpPr>
            <a:spLocks noGrp="1"/>
          </p:cNvSpPr>
          <p:nvPr>
            <p:ph type="title"/>
          </p:nvPr>
        </p:nvSpPr>
        <p:spPr/>
        <p:txBody>
          <a:bodyPr/>
          <a:lstStyle/>
          <a:p>
            <a:r>
              <a:rPr lang="en-US" dirty="0"/>
              <a:t>2.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372D5D8E-CF66-1C81-439F-3BDCC8265EA1}"/>
              </a:ext>
            </a:extLst>
          </p:cNvPr>
          <p:cNvSpPr>
            <a:spLocks noGrp="1"/>
          </p:cNvSpPr>
          <p:nvPr>
            <p:ph idx="1"/>
          </p:nvPr>
        </p:nvSpPr>
        <p:spPr>
          <a:xfrm>
            <a:off x="583557" y="1015397"/>
            <a:ext cx="5342681" cy="4351338"/>
          </a:xfrm>
        </p:spPr>
        <p:txBody>
          <a:bodyPr>
            <a:normAutofit/>
          </a:bodyPr>
          <a:lstStyle/>
          <a:p>
            <a:pPr marL="342900" indent="-342900">
              <a:buFontTx/>
              <a:buChar char="-"/>
            </a:pPr>
            <a:r>
              <a:rPr lang="en-US" dirty="0" err="1"/>
              <a:t>fillna</a:t>
            </a:r>
            <a:r>
              <a:rPr lang="en-US" dirty="0"/>
              <a:t>(0): </a:t>
            </a:r>
            <a:r>
              <a:rPr lang="en-US" dirty="0" err="1"/>
              <a:t>thay</a:t>
            </a:r>
            <a:r>
              <a:rPr lang="en-US" dirty="0"/>
              <a:t> </a:t>
            </a:r>
            <a:r>
              <a:rPr lang="en-US" dirty="0" err="1"/>
              <a:t>giá</a:t>
            </a:r>
            <a:r>
              <a:rPr lang="en-US" dirty="0"/>
              <a:t> </a:t>
            </a:r>
            <a:r>
              <a:rPr lang="en-US" dirty="0" err="1"/>
              <a:t>trị</a:t>
            </a:r>
            <a:r>
              <a:rPr lang="en-US" dirty="0"/>
              <a:t> </a:t>
            </a:r>
            <a:r>
              <a:rPr lang="en-US" dirty="0" err="1"/>
              <a:t>thiếu</a:t>
            </a:r>
            <a:r>
              <a:rPr lang="en-US" dirty="0"/>
              <a:t> </a:t>
            </a:r>
            <a:r>
              <a:rPr lang="en-US" dirty="0" err="1"/>
              <a:t>bằng</a:t>
            </a:r>
            <a:r>
              <a:rPr lang="en-US" dirty="0"/>
              <a:t> 0</a:t>
            </a:r>
          </a:p>
          <a:p>
            <a:pPr marL="342900" indent="-342900">
              <a:buFontTx/>
              <a:buChar char="-"/>
            </a:pPr>
            <a:endParaRPr lang="en-US" dirty="0"/>
          </a:p>
          <a:p>
            <a:pPr marL="342900" indent="-342900">
              <a:buFontTx/>
              <a:buChar char="-"/>
            </a:pPr>
            <a:endParaRPr lang="en-US" dirty="0"/>
          </a:p>
        </p:txBody>
      </p:sp>
      <p:pic>
        <p:nvPicPr>
          <p:cNvPr id="7" name="Picture 6">
            <a:extLst>
              <a:ext uri="{FF2B5EF4-FFF2-40B4-BE49-F238E27FC236}">
                <a16:creationId xmlns:a16="http://schemas.microsoft.com/office/drawing/2014/main" id="{4ED8A597-E508-D670-6D5E-BDA8ADB9C7B6}"/>
              </a:ext>
            </a:extLst>
          </p:cNvPr>
          <p:cNvPicPr>
            <a:picLocks noChangeAspect="1"/>
          </p:cNvPicPr>
          <p:nvPr/>
        </p:nvPicPr>
        <p:blipFill>
          <a:blip r:embed="rId3"/>
          <a:stretch>
            <a:fillRect/>
          </a:stretch>
        </p:blipFill>
        <p:spPr>
          <a:xfrm>
            <a:off x="583557" y="1526814"/>
            <a:ext cx="2041438" cy="4703313"/>
          </a:xfrm>
          <a:prstGeom prst="rect">
            <a:avLst/>
          </a:prstGeom>
        </p:spPr>
      </p:pic>
      <p:pic>
        <p:nvPicPr>
          <p:cNvPr id="10" name="Picture 9">
            <a:extLst>
              <a:ext uri="{FF2B5EF4-FFF2-40B4-BE49-F238E27FC236}">
                <a16:creationId xmlns:a16="http://schemas.microsoft.com/office/drawing/2014/main" id="{6AB5AA12-664F-7529-D14D-520634229D43}"/>
              </a:ext>
            </a:extLst>
          </p:cNvPr>
          <p:cNvPicPr>
            <a:picLocks noChangeAspect="1"/>
          </p:cNvPicPr>
          <p:nvPr/>
        </p:nvPicPr>
        <p:blipFill>
          <a:blip r:embed="rId4"/>
          <a:stretch>
            <a:fillRect/>
          </a:stretch>
        </p:blipFill>
        <p:spPr>
          <a:xfrm>
            <a:off x="3665807" y="1565493"/>
            <a:ext cx="1708108" cy="4752559"/>
          </a:xfrm>
          <a:prstGeom prst="rect">
            <a:avLst/>
          </a:prstGeom>
        </p:spPr>
      </p:pic>
      <p:sp>
        <p:nvSpPr>
          <p:cNvPr id="11" name="Content Placeholder 2">
            <a:extLst>
              <a:ext uri="{FF2B5EF4-FFF2-40B4-BE49-F238E27FC236}">
                <a16:creationId xmlns:a16="http://schemas.microsoft.com/office/drawing/2014/main" id="{4B3AD988-57AE-CBD8-D006-083A80559544}"/>
              </a:ext>
            </a:extLst>
          </p:cNvPr>
          <p:cNvSpPr txBox="1">
            <a:spLocks/>
          </p:cNvSpPr>
          <p:nvPr/>
        </p:nvSpPr>
        <p:spPr>
          <a:xfrm>
            <a:off x="6194385" y="1015397"/>
            <a:ext cx="5342681" cy="4351338"/>
          </a:xfrm>
          <a:prstGeom prst="rect">
            <a:avLst/>
          </a:prstGeom>
        </p:spPr>
        <p:txBody>
          <a:bodyPr vert="horz" lIns="91440" tIns="45720" rIns="91440" bIns="45720" rtlCol="0">
            <a:normAutofit/>
          </a:bodyPr>
          <a:lstStyle>
            <a:lvl1pPr marL="0" indent="0" algn="just" defTabSz="914400" rtl="0" eaLnBrk="1" latinLnBrk="0" hangingPunct="1">
              <a:lnSpc>
                <a:spcPct val="100000"/>
              </a:lnSpc>
              <a:spcBef>
                <a:spcPts val="12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1pPr>
            <a:lvl2pPr marL="457200" indent="0" algn="just" defTabSz="914400" rtl="0" eaLnBrk="1" latinLnBrk="0" hangingPunct="1">
              <a:lnSpc>
                <a:spcPct val="100000"/>
              </a:lnSpc>
              <a:spcBef>
                <a:spcPts val="500"/>
              </a:spcBef>
              <a:buFont typeface="Arial" panose="020B0604020202020204" pitchFamily="34" charset="0"/>
              <a:buNone/>
              <a:defRPr sz="2400" b="0" i="0" kern="1200">
                <a:solidFill>
                  <a:schemeClr val="tx1"/>
                </a:solidFill>
                <a:latin typeface="Readex Pro" pitchFamily="2" charset="-78"/>
                <a:ea typeface="+mn-ea"/>
                <a:cs typeface="Readex Pro" pitchFamily="2" charset="-78"/>
              </a:defRPr>
            </a:lvl2pPr>
            <a:lvl3pPr marL="914400" indent="0" algn="just" defTabSz="914400" rtl="0" eaLnBrk="1" latinLnBrk="0" hangingPunct="1">
              <a:lnSpc>
                <a:spcPct val="10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3pPr>
            <a:lvl4pPr marL="13716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4pPr>
            <a:lvl5pPr marL="1828800" indent="0" algn="just"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Tx/>
              <a:buChar char="-"/>
            </a:pPr>
            <a:r>
              <a:rPr lang="en-US" dirty="0" err="1"/>
              <a:t>pd.to_datetime</a:t>
            </a:r>
            <a:r>
              <a:rPr lang="en-US" dirty="0"/>
              <a:t>(): </a:t>
            </a:r>
            <a:r>
              <a:rPr lang="en-US" dirty="0" err="1"/>
              <a:t>chuyển</a:t>
            </a:r>
            <a:r>
              <a:rPr lang="en-US" dirty="0"/>
              <a:t> </a:t>
            </a:r>
            <a:r>
              <a:rPr lang="en-US" dirty="0" err="1"/>
              <a:t>đổi</a:t>
            </a:r>
            <a:r>
              <a:rPr lang="en-US" dirty="0"/>
              <a:t> </a:t>
            </a:r>
            <a:r>
              <a:rPr lang="en-US" dirty="0" err="1"/>
              <a:t>chuỗi</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ngày</a:t>
            </a:r>
            <a:r>
              <a:rPr lang="en-US" dirty="0"/>
              <a:t> </a:t>
            </a:r>
            <a:r>
              <a:rPr lang="en-US" dirty="0" err="1"/>
              <a:t>tháng</a:t>
            </a:r>
            <a:endParaRPr lang="en-US" dirty="0"/>
          </a:p>
          <a:p>
            <a:pPr marL="342900" indent="-342900">
              <a:buFontTx/>
              <a:buChar char="-"/>
            </a:pPr>
            <a:endParaRPr lang="en-US" dirty="0"/>
          </a:p>
          <a:p>
            <a:pPr marL="342900" indent="-342900">
              <a:buFontTx/>
              <a:buChar char="-"/>
            </a:pPr>
            <a:endParaRPr lang="en-US" dirty="0"/>
          </a:p>
        </p:txBody>
      </p:sp>
      <p:pic>
        <p:nvPicPr>
          <p:cNvPr id="14" name="Picture 13">
            <a:extLst>
              <a:ext uri="{FF2B5EF4-FFF2-40B4-BE49-F238E27FC236}">
                <a16:creationId xmlns:a16="http://schemas.microsoft.com/office/drawing/2014/main" id="{F979CAF7-91BC-1860-4DF7-66DBDB145BC5}"/>
              </a:ext>
            </a:extLst>
          </p:cNvPr>
          <p:cNvPicPr>
            <a:picLocks noChangeAspect="1"/>
          </p:cNvPicPr>
          <p:nvPr/>
        </p:nvPicPr>
        <p:blipFill>
          <a:blip r:embed="rId5"/>
          <a:stretch>
            <a:fillRect/>
          </a:stretch>
        </p:blipFill>
        <p:spPr>
          <a:xfrm>
            <a:off x="6634687" y="2123754"/>
            <a:ext cx="4583671" cy="1591719"/>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EA47FC49-C885-DAB3-D75C-4849350E7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147" y="4608494"/>
            <a:ext cx="5342681" cy="1516482"/>
          </a:xfrm>
          <a:prstGeom prst="rect">
            <a:avLst/>
          </a:prstGeom>
        </p:spPr>
      </p:pic>
      <p:sp>
        <p:nvSpPr>
          <p:cNvPr id="17" name="Arrow: Right 16">
            <a:extLst>
              <a:ext uri="{FF2B5EF4-FFF2-40B4-BE49-F238E27FC236}">
                <a16:creationId xmlns:a16="http://schemas.microsoft.com/office/drawing/2014/main" id="{FBF1E1FE-A03E-68A3-8164-50491BCD3A5F}"/>
              </a:ext>
            </a:extLst>
          </p:cNvPr>
          <p:cNvSpPr/>
          <p:nvPr/>
        </p:nvSpPr>
        <p:spPr>
          <a:xfrm>
            <a:off x="2788920" y="3429000"/>
            <a:ext cx="697230" cy="34535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8" name="Arrow: Right 17">
            <a:extLst>
              <a:ext uri="{FF2B5EF4-FFF2-40B4-BE49-F238E27FC236}">
                <a16:creationId xmlns:a16="http://schemas.microsoft.com/office/drawing/2014/main" id="{57ADE009-45FF-242E-8DF0-8E89D43DB56D}"/>
              </a:ext>
            </a:extLst>
          </p:cNvPr>
          <p:cNvSpPr/>
          <p:nvPr/>
        </p:nvSpPr>
        <p:spPr>
          <a:xfrm rot="5400000">
            <a:off x="8577908" y="3989305"/>
            <a:ext cx="697230" cy="34535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78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A8DDA-CEF5-70B0-FB6F-96796E5FB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37083-DDEB-6F5E-E199-9CAAB83ACBAE}"/>
              </a:ext>
            </a:extLst>
          </p:cNvPr>
          <p:cNvSpPr>
            <a:spLocks noGrp="1"/>
          </p:cNvSpPr>
          <p:nvPr>
            <p:ph type="ctrTitle"/>
          </p:nvPr>
        </p:nvSpPr>
        <p:spPr>
          <a:xfrm>
            <a:off x="493144" y="1557106"/>
            <a:ext cx="11205713" cy="2200204"/>
          </a:xfrm>
        </p:spPr>
        <p:txBody>
          <a:bodyPr/>
          <a:lstStyle/>
          <a:p>
            <a:r>
              <a:rPr lang="en-US" dirty="0"/>
              <a:t>3. K-means, </a:t>
            </a:r>
            <a:r>
              <a:rPr lang="en-US" dirty="0" err="1"/>
              <a:t>FastMarkerCluster</a:t>
            </a:r>
            <a:endParaRPr lang="en-US" dirty="0"/>
          </a:p>
        </p:txBody>
      </p:sp>
      <p:sp>
        <p:nvSpPr>
          <p:cNvPr id="5" name="Subtitle 4">
            <a:extLst>
              <a:ext uri="{FF2B5EF4-FFF2-40B4-BE49-F238E27FC236}">
                <a16:creationId xmlns:a16="http://schemas.microsoft.com/office/drawing/2014/main" id="{35598C1D-B97D-1463-141B-D04788288D2D}"/>
              </a:ext>
            </a:extLst>
          </p:cNvPr>
          <p:cNvSpPr>
            <a:spLocks noGrp="1"/>
          </p:cNvSpPr>
          <p:nvPr>
            <p:ph type="subTitle" idx="1"/>
          </p:nvPr>
        </p:nvSpPr>
        <p:spPr>
          <a:xfrm>
            <a:off x="616236" y="4821385"/>
            <a:ext cx="11205713" cy="1036706"/>
          </a:xfrm>
        </p:spPr>
        <p:txBody>
          <a:bodyPr/>
          <a:lstStyle/>
          <a:p>
            <a:endParaRPr lang="en-US" dirty="0"/>
          </a:p>
        </p:txBody>
      </p:sp>
      <p:sp>
        <p:nvSpPr>
          <p:cNvPr id="6" name="Text Placeholder 5">
            <a:extLst>
              <a:ext uri="{FF2B5EF4-FFF2-40B4-BE49-F238E27FC236}">
                <a16:creationId xmlns:a16="http://schemas.microsoft.com/office/drawing/2014/main" id="{D1ED524A-C706-B0F0-3DAD-9F4ACC88B0B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3775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F8674-C574-1084-C565-4A55E658F4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6DC2D3C-1D1B-9C44-49B5-B2A438C2E79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363017" y="972780"/>
            <a:ext cx="8628611" cy="4509731"/>
          </a:xfrm>
          <a:prstGeom prst="rect">
            <a:avLst/>
          </a:prstGeom>
        </p:spPr>
      </p:pic>
      <p:sp>
        <p:nvSpPr>
          <p:cNvPr id="2" name="Title 1">
            <a:extLst>
              <a:ext uri="{FF2B5EF4-FFF2-40B4-BE49-F238E27FC236}">
                <a16:creationId xmlns:a16="http://schemas.microsoft.com/office/drawing/2014/main" id="{3B2528BB-5301-BA6A-F9B6-42BD30BC01FD}"/>
              </a:ext>
            </a:extLst>
          </p:cNvPr>
          <p:cNvSpPr>
            <a:spLocks noGrp="1"/>
          </p:cNvSpPr>
          <p:nvPr>
            <p:ph type="title"/>
          </p:nvPr>
        </p:nvSpPr>
        <p:spPr>
          <a:xfrm>
            <a:off x="838200" y="152005"/>
            <a:ext cx="10763250" cy="1325563"/>
          </a:xfrm>
        </p:spPr>
        <p:txBody>
          <a:bodyPr/>
          <a:lstStyle/>
          <a:p>
            <a:r>
              <a:rPr lang="en-US" dirty="0"/>
              <a:t>3. K-means, </a:t>
            </a:r>
            <a:r>
              <a:rPr lang="en-US" dirty="0" err="1"/>
              <a:t>FastMarkerCluster</a:t>
            </a:r>
            <a:br>
              <a:rPr lang="en-US" dirty="0"/>
            </a:br>
            <a:r>
              <a:rPr lang="en-US" sz="2000" dirty="0" err="1"/>
              <a:t>Xác</a:t>
            </a:r>
            <a:r>
              <a:rPr lang="en-US" sz="2000" dirty="0"/>
              <a:t> </a:t>
            </a:r>
            <a:r>
              <a:rPr lang="en-US" sz="2000" dirty="0" err="1"/>
              <a:t>định</a:t>
            </a:r>
            <a:r>
              <a:rPr lang="en-US" sz="2000" dirty="0"/>
              <a:t> </a:t>
            </a:r>
            <a:r>
              <a:rPr lang="en-US" sz="2000" dirty="0" err="1"/>
              <a:t>thông</a:t>
            </a:r>
            <a:r>
              <a:rPr lang="en-US" sz="2000" dirty="0"/>
              <a:t> </a:t>
            </a:r>
            <a:r>
              <a:rPr lang="en-US" sz="2000" dirty="0" err="1"/>
              <a:t>số</a:t>
            </a:r>
            <a:r>
              <a:rPr lang="en-US" sz="2000" dirty="0"/>
              <a:t> </a:t>
            </a:r>
            <a:r>
              <a:rPr lang="en-US" sz="2000" dirty="0" err="1"/>
              <a:t>phù</a:t>
            </a:r>
            <a:r>
              <a:rPr lang="en-US" sz="2000" dirty="0"/>
              <a:t> </a:t>
            </a:r>
            <a:r>
              <a:rPr lang="en-US" sz="2000" dirty="0" err="1"/>
              <a:t>hợp</a:t>
            </a:r>
            <a:r>
              <a:rPr lang="en-US" sz="2000" dirty="0"/>
              <a:t> </a:t>
            </a:r>
            <a:r>
              <a:rPr lang="en-US" sz="2000" dirty="0" err="1"/>
              <a:t>cho</a:t>
            </a:r>
            <a:r>
              <a:rPr lang="en-US" sz="2000" dirty="0"/>
              <a:t> </a:t>
            </a:r>
            <a:r>
              <a:rPr lang="en-US" sz="2000" dirty="0" err="1"/>
              <a:t>kỹ</a:t>
            </a:r>
            <a:r>
              <a:rPr lang="en-US" sz="2000" dirty="0"/>
              <a:t> </a:t>
            </a:r>
            <a:r>
              <a:rPr lang="en-US" sz="2000" dirty="0" err="1"/>
              <a:t>thuật</a:t>
            </a:r>
            <a:endParaRPr lang="en-US" dirty="0"/>
          </a:p>
        </p:txBody>
      </p:sp>
      <p:sp>
        <p:nvSpPr>
          <p:cNvPr id="4" name="Flowchart: Alternate Process 3">
            <a:extLst>
              <a:ext uri="{FF2B5EF4-FFF2-40B4-BE49-F238E27FC236}">
                <a16:creationId xmlns:a16="http://schemas.microsoft.com/office/drawing/2014/main" id="{82E6B3FD-4F53-C210-137B-02E3F5A431EF}"/>
              </a:ext>
            </a:extLst>
          </p:cNvPr>
          <p:cNvSpPr/>
          <p:nvPr/>
        </p:nvSpPr>
        <p:spPr>
          <a:xfrm>
            <a:off x="838200" y="1533483"/>
            <a:ext cx="2802775" cy="893833"/>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solidFill>
                  <a:schemeClr val="tx1"/>
                </a:solidFill>
                <a:latin typeface="Readex Pro" pitchFamily="2" charset="-78"/>
                <a:cs typeface="Readex Pro" pitchFamily="2" charset="-78"/>
              </a:rPr>
              <a:t>Xác</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định</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cụm</a:t>
            </a:r>
            <a:r>
              <a:rPr lang="en-US" sz="2400" dirty="0">
                <a:solidFill>
                  <a:schemeClr val="tx1"/>
                </a:solidFill>
                <a:latin typeface="Readex Pro" pitchFamily="2" charset="-78"/>
                <a:cs typeface="Readex Pro" pitchFamily="2" charset="-78"/>
              </a:rPr>
              <a:t>: Elbow</a:t>
            </a:r>
          </a:p>
        </p:txBody>
      </p:sp>
      <p:sp>
        <p:nvSpPr>
          <p:cNvPr id="5" name="Flowchart: Alternate Process 4">
            <a:extLst>
              <a:ext uri="{FF2B5EF4-FFF2-40B4-BE49-F238E27FC236}">
                <a16:creationId xmlns:a16="http://schemas.microsoft.com/office/drawing/2014/main" id="{DEF3F3C6-287D-AE2B-3E7E-67DC8A2F7BB0}"/>
              </a:ext>
            </a:extLst>
          </p:cNvPr>
          <p:cNvSpPr/>
          <p:nvPr/>
        </p:nvSpPr>
        <p:spPr>
          <a:xfrm>
            <a:off x="838200" y="5228352"/>
            <a:ext cx="2802775" cy="814862"/>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solidFill>
                  <a:schemeClr val="tx1"/>
                </a:solidFill>
                <a:latin typeface="Readex Pro" pitchFamily="2" charset="-78"/>
                <a:cs typeface="Readex Pro" pitchFamily="2" charset="-78"/>
              </a:rPr>
              <a:t>Tính</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khoảng</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cách</a:t>
            </a:r>
            <a:r>
              <a:rPr lang="en-US" sz="2400" dirty="0">
                <a:solidFill>
                  <a:schemeClr val="tx1"/>
                </a:solidFill>
                <a:latin typeface="Readex Pro" pitchFamily="2" charset="-78"/>
                <a:cs typeface="Readex Pro" pitchFamily="2" charset="-78"/>
              </a:rPr>
              <a:t>: </a:t>
            </a:r>
            <a:r>
              <a:rPr lang="en-US" sz="2400" dirty="0">
                <a:effectLst/>
                <a:latin typeface="Readex Pro" pitchFamily="2" charset="-78"/>
                <a:ea typeface="Times New Roman" panose="02020603050405020304" pitchFamily="18" charset="0"/>
                <a:cs typeface="Readex Pro" pitchFamily="2" charset="-78"/>
              </a:rPr>
              <a:t>Euclidean</a:t>
            </a:r>
            <a:endParaRPr lang="en-US" sz="2400" dirty="0">
              <a:solidFill>
                <a:schemeClr val="tx1"/>
              </a:solidFill>
              <a:latin typeface="Readex Pro" pitchFamily="2" charset="-78"/>
              <a:cs typeface="Readex Pro" pitchFamily="2" charset="-78"/>
            </a:endParaRPr>
          </a:p>
        </p:txBody>
      </p:sp>
      <p:grpSp>
        <p:nvGrpSpPr>
          <p:cNvPr id="15" name="Group 14">
            <a:extLst>
              <a:ext uri="{FF2B5EF4-FFF2-40B4-BE49-F238E27FC236}">
                <a16:creationId xmlns:a16="http://schemas.microsoft.com/office/drawing/2014/main" id="{7A398007-8034-C1D8-7AA4-EA9C27AE462B}"/>
              </a:ext>
            </a:extLst>
          </p:cNvPr>
          <p:cNvGrpSpPr/>
          <p:nvPr/>
        </p:nvGrpSpPr>
        <p:grpSpPr>
          <a:xfrm>
            <a:off x="4513118" y="3046206"/>
            <a:ext cx="3164205" cy="2182146"/>
            <a:chOff x="4513118" y="3046206"/>
            <a:chExt cx="3164205" cy="2182146"/>
          </a:xfrm>
        </p:grpSpPr>
        <p:sp>
          <p:nvSpPr>
            <p:cNvPr id="7" name="Oval 6">
              <a:extLst>
                <a:ext uri="{FF2B5EF4-FFF2-40B4-BE49-F238E27FC236}">
                  <a16:creationId xmlns:a16="http://schemas.microsoft.com/office/drawing/2014/main" id="{1A7A2344-8F88-105D-458B-45AA41D2EE7C}"/>
                </a:ext>
              </a:extLst>
            </p:cNvPr>
            <p:cNvSpPr/>
            <p:nvPr/>
          </p:nvSpPr>
          <p:spPr>
            <a:xfrm>
              <a:off x="4513118" y="4097821"/>
              <a:ext cx="1189413" cy="1130531"/>
            </a:xfrm>
            <a:prstGeom prst="ellipse">
              <a:avLst/>
            </a:prstGeom>
            <a:noFill/>
            <a:ln>
              <a:solidFill>
                <a:srgbClr val="FF0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3792CBF5-2B27-0530-4F64-0D185C9C51D5}"/>
                </a:ext>
              </a:extLst>
            </p:cNvPr>
            <p:cNvSpPr/>
            <p:nvPr/>
          </p:nvSpPr>
          <p:spPr>
            <a:xfrm>
              <a:off x="6114530" y="3046206"/>
              <a:ext cx="1562793" cy="613508"/>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FF0000"/>
                  </a:solidFill>
                  <a:latin typeface="K2D" panose="020B0604020202020204" charset="-34"/>
                  <a:cs typeface="K2D" panose="020B0604020202020204" charset="-34"/>
                </a:rPr>
                <a:t>K = 2</a:t>
              </a:r>
            </a:p>
          </p:txBody>
        </p:sp>
        <p:cxnSp>
          <p:nvCxnSpPr>
            <p:cNvPr id="12" name="Straight Arrow Connector 11">
              <a:extLst>
                <a:ext uri="{FF2B5EF4-FFF2-40B4-BE49-F238E27FC236}">
                  <a16:creationId xmlns:a16="http://schemas.microsoft.com/office/drawing/2014/main" id="{3744C133-62AB-822A-805C-BADDDB58DEBB}"/>
                </a:ext>
              </a:extLst>
            </p:cNvPr>
            <p:cNvCxnSpPr/>
            <p:nvPr/>
          </p:nvCxnSpPr>
          <p:spPr>
            <a:xfrm flipH="1">
              <a:off x="5702531" y="3757353"/>
              <a:ext cx="1180407" cy="532014"/>
            </a:xfrm>
            <a:prstGeom prst="straightConnector1">
              <a:avLst/>
            </a:prstGeom>
            <a:ln>
              <a:solidFill>
                <a:srgbClr val="FF0000"/>
              </a:solidFill>
              <a:tailEnd type="triangle"/>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879B66-962F-F9A4-9596-6E3D0F9F4A98}"/>
                  </a:ext>
                </a:extLst>
              </p:cNvPr>
              <p:cNvSpPr txBox="1"/>
              <p:nvPr/>
            </p:nvSpPr>
            <p:spPr>
              <a:xfrm>
                <a:off x="6966396" y="5081953"/>
                <a:ext cx="4762541" cy="14368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𝒒</m:t>
                          </m:r>
                        </m:e>
                      </m:d>
                      <m:r>
                        <a:rPr lang="en-US" sz="2400" b="1" i="1" smtClean="0">
                          <a:latin typeface="Cambria Math" panose="02040503050406030204" pitchFamily="18" charset="0"/>
                        </a:rPr>
                        <m:t>=</m:t>
                      </m:r>
                      <m:rad>
                        <m:radPr>
                          <m:degHide m:val="on"/>
                          <m:ctrlPr>
                            <a:rPr lang="pt-BR" sz="2400" b="1" i="1" smtClean="0">
                              <a:latin typeface="Cambria Math" panose="02040503050406030204" pitchFamily="18" charset="0"/>
                            </a:rPr>
                          </m:ctrlPr>
                        </m:radPr>
                        <m:deg/>
                        <m:e>
                          <m:nary>
                            <m:naryPr>
                              <m:chr m:val="∑"/>
                              <m:ctrlPr>
                                <a:rPr lang="pt-BR" sz="2400" b="1" i="1" smtClean="0">
                                  <a:latin typeface="Cambria Math" panose="02040503050406030204" pitchFamily="18" charset="0"/>
                                </a:rPr>
                              </m:ctrlPr>
                            </m:naryPr>
                            <m:sub>
                              <m:r>
                                <m:rPr>
                                  <m:brk m:alnAt="23"/>
                                </m:rP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𝒏</m:t>
                              </m:r>
                            </m:sup>
                            <m:e>
                              <m:sSup>
                                <m:sSupPr>
                                  <m:ctrlPr>
                                    <a:rPr lang="en-US" sz="2400" b="1" i="1" smtClean="0">
                                      <a:latin typeface="Cambria Math" panose="02040503050406030204" pitchFamily="18" charset="0"/>
                                    </a:rPr>
                                  </m:ctrlPr>
                                </m:sSup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𝒑</m:t>
                                      </m:r>
                                    </m:e>
                                    <m:sub>
                                      <m:r>
                                        <a:rPr lang="en-US" sz="2400" b="1" i="1">
                                          <a:latin typeface="Cambria Math" panose="02040503050406030204" pitchFamily="18" charset="0"/>
                                        </a:rPr>
                                        <m:t>𝒊</m:t>
                                      </m:r>
                                    </m:sub>
                                  </m:sSub>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𝒒</m:t>
                                      </m:r>
                                    </m:e>
                                    <m:sub>
                                      <m:r>
                                        <a:rPr lang="en-US" sz="2400" b="1" i="1">
                                          <a:latin typeface="Cambria Math" panose="02040503050406030204" pitchFamily="18" charset="0"/>
                                        </a:rPr>
                                        <m:t>𝒊</m:t>
                                      </m:r>
                                    </m:sub>
                                  </m:sSub>
                                  <m:r>
                                    <a:rPr lang="en-US" sz="2400" b="1" i="1">
                                      <a:latin typeface="Cambria Math" panose="02040503050406030204" pitchFamily="18" charset="0"/>
                                    </a:rPr>
                                    <m:t>)</m:t>
                                  </m:r>
                                </m:e>
                                <m:sup>
                                  <m:r>
                                    <a:rPr lang="en-US" sz="2400" b="1" i="1" smtClean="0">
                                      <a:latin typeface="Cambria Math" panose="02040503050406030204" pitchFamily="18" charset="0"/>
                                    </a:rPr>
                                    <m:t>𝟐</m:t>
                                  </m:r>
                                </m:sup>
                              </m:sSup>
                            </m:e>
                          </m:nary>
                        </m:e>
                      </m:rad>
                    </m:oMath>
                  </m:oMathPara>
                </a14:m>
                <a:endParaRPr lang="en-US" sz="2400" b="1" dirty="0">
                  <a:latin typeface="K2D" panose="00000800000000000000" pitchFamily="2" charset="-34"/>
                  <a:cs typeface="K2D" panose="00000800000000000000" pitchFamily="2" charset="-34"/>
                </a:endParaRPr>
              </a:p>
            </p:txBody>
          </p:sp>
        </mc:Choice>
        <mc:Fallback xmlns="">
          <p:sp>
            <p:nvSpPr>
              <p:cNvPr id="14" name="TextBox 13">
                <a:extLst>
                  <a:ext uri="{FF2B5EF4-FFF2-40B4-BE49-F238E27FC236}">
                    <a16:creationId xmlns:a16="http://schemas.microsoft.com/office/drawing/2014/main" id="{39879B66-962F-F9A4-9596-6E3D0F9F4A98}"/>
                  </a:ext>
                </a:extLst>
              </p:cNvPr>
              <p:cNvSpPr txBox="1">
                <a:spLocks noRot="1" noChangeAspect="1" noMove="1" noResize="1" noEditPoints="1" noAdjustHandles="1" noChangeArrowheads="1" noChangeShapeType="1" noTextEdit="1"/>
              </p:cNvSpPr>
              <p:nvPr/>
            </p:nvSpPr>
            <p:spPr>
              <a:xfrm>
                <a:off x="6966396" y="5081953"/>
                <a:ext cx="4762541" cy="143686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3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D1FC8-47BF-891E-CA8C-1EF821F6DFA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E75321B-7654-8684-3855-79B6F7DE1D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945" y="701650"/>
            <a:ext cx="14297890" cy="5602779"/>
          </a:xfrm>
          <a:prstGeom prst="rect">
            <a:avLst/>
          </a:prstGeom>
        </p:spPr>
      </p:pic>
      <p:sp>
        <p:nvSpPr>
          <p:cNvPr id="2" name="Title 1">
            <a:extLst>
              <a:ext uri="{FF2B5EF4-FFF2-40B4-BE49-F238E27FC236}">
                <a16:creationId xmlns:a16="http://schemas.microsoft.com/office/drawing/2014/main" id="{1B6DD89A-8EE3-581F-8A97-BF0E0644586D}"/>
              </a:ext>
            </a:extLst>
          </p:cNvPr>
          <p:cNvSpPr>
            <a:spLocks noGrp="1"/>
          </p:cNvSpPr>
          <p:nvPr>
            <p:ph type="title"/>
          </p:nvPr>
        </p:nvSpPr>
        <p:spPr/>
        <p:txBody>
          <a:bodyPr/>
          <a:lstStyle/>
          <a:p>
            <a:r>
              <a:rPr lang="en-US" dirty="0"/>
              <a:t>3. K-means, </a:t>
            </a:r>
            <a:r>
              <a:rPr lang="en-US" dirty="0" err="1"/>
              <a:t>FastMarkerCluster</a:t>
            </a:r>
            <a:br>
              <a:rPr lang="en-US" dirty="0"/>
            </a:br>
            <a:r>
              <a:rPr lang="en-US" sz="2400" dirty="0" err="1"/>
              <a:t>Thuật</a:t>
            </a:r>
            <a:r>
              <a:rPr lang="en-US" sz="2400" dirty="0"/>
              <a:t> </a:t>
            </a:r>
            <a:r>
              <a:rPr lang="en-US" sz="2400" dirty="0" err="1"/>
              <a:t>toán</a:t>
            </a:r>
            <a:r>
              <a:rPr lang="en-US" sz="2400" dirty="0"/>
              <a:t> K-means</a:t>
            </a:r>
            <a:endParaRPr lang="en-US" dirty="0"/>
          </a:p>
        </p:txBody>
      </p:sp>
      <p:sp>
        <p:nvSpPr>
          <p:cNvPr id="4" name="Flowchart: Alternate Process 3">
            <a:extLst>
              <a:ext uri="{FF2B5EF4-FFF2-40B4-BE49-F238E27FC236}">
                <a16:creationId xmlns:a16="http://schemas.microsoft.com/office/drawing/2014/main" id="{90766501-DE0E-66DF-AEB6-19FCA8CB9811}"/>
              </a:ext>
            </a:extLst>
          </p:cNvPr>
          <p:cNvSpPr/>
          <p:nvPr/>
        </p:nvSpPr>
        <p:spPr>
          <a:xfrm>
            <a:off x="7900130" y="411987"/>
            <a:ext cx="4795963" cy="579326"/>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000" dirty="0" err="1">
                <a:effectLst/>
                <a:latin typeface="K2D" panose="00000800000000000000" pitchFamily="2" charset="-34"/>
                <a:ea typeface="Times New Roman" panose="02020603050405020304" pitchFamily="18" charset="0"/>
                <a:cs typeface="K2D" panose="00000800000000000000" pitchFamily="2" charset="-34"/>
              </a:rPr>
              <a:t>Dựa</a:t>
            </a:r>
            <a:r>
              <a:rPr lang="en-US" sz="2000" dirty="0">
                <a:effectLst/>
                <a:latin typeface="K2D" panose="00000800000000000000" pitchFamily="2" charset="-34"/>
                <a:ea typeface="Times New Roman" panose="02020603050405020304" pitchFamily="18" charset="0"/>
                <a:cs typeface="K2D" panose="00000800000000000000" pitchFamily="2" charset="-34"/>
              </a:rPr>
              <a:t> </a:t>
            </a:r>
            <a:r>
              <a:rPr lang="en-US" sz="2000" dirty="0" err="1">
                <a:effectLst/>
                <a:latin typeface="K2D" panose="00000800000000000000" pitchFamily="2" charset="-34"/>
                <a:ea typeface="Times New Roman" panose="02020603050405020304" pitchFamily="18" charset="0"/>
                <a:cs typeface="K2D" panose="00000800000000000000" pitchFamily="2" charset="-34"/>
              </a:rPr>
              <a:t>trên</a:t>
            </a:r>
            <a:r>
              <a:rPr lang="en-US" sz="2000" dirty="0">
                <a:effectLst/>
                <a:latin typeface="K2D" panose="00000800000000000000" pitchFamily="2" charset="-34"/>
                <a:ea typeface="Times New Roman" panose="02020603050405020304" pitchFamily="18" charset="0"/>
                <a:cs typeface="K2D" panose="00000800000000000000" pitchFamily="2" charset="-34"/>
              </a:rPr>
              <a:t> </a:t>
            </a:r>
            <a:r>
              <a:rPr lang="en-US" sz="2000" dirty="0" err="1">
                <a:effectLst/>
                <a:latin typeface="K2D" panose="00000800000000000000" pitchFamily="2" charset="-34"/>
                <a:ea typeface="Times New Roman" panose="02020603050405020304" pitchFamily="18" charset="0"/>
                <a:cs typeface="K2D" panose="00000800000000000000" pitchFamily="2" charset="-34"/>
              </a:rPr>
              <a:t>Kinh</a:t>
            </a:r>
            <a:r>
              <a:rPr lang="en-US" sz="2000" dirty="0">
                <a:effectLst/>
                <a:latin typeface="K2D" panose="00000800000000000000" pitchFamily="2" charset="-34"/>
                <a:ea typeface="Times New Roman" panose="02020603050405020304" pitchFamily="18" charset="0"/>
                <a:cs typeface="K2D" panose="00000800000000000000" pitchFamily="2" charset="-34"/>
              </a:rPr>
              <a:t> </a:t>
            </a:r>
            <a:r>
              <a:rPr lang="en-US" sz="2000" dirty="0" err="1">
                <a:effectLst/>
                <a:latin typeface="K2D" panose="00000800000000000000" pitchFamily="2" charset="-34"/>
                <a:ea typeface="Times New Roman" panose="02020603050405020304" pitchFamily="18" charset="0"/>
                <a:cs typeface="K2D" panose="00000800000000000000" pitchFamily="2" charset="-34"/>
              </a:rPr>
              <a:t>độ</a:t>
            </a:r>
            <a:r>
              <a:rPr lang="en-US" sz="2000" dirty="0">
                <a:effectLst/>
                <a:latin typeface="K2D" panose="00000800000000000000" pitchFamily="2" charset="-34"/>
                <a:ea typeface="Times New Roman" panose="02020603050405020304" pitchFamily="18" charset="0"/>
                <a:cs typeface="K2D" panose="00000800000000000000" pitchFamily="2" charset="-34"/>
              </a:rPr>
              <a:t> (LON) </a:t>
            </a:r>
            <a:r>
              <a:rPr lang="en-US" sz="2000" dirty="0" err="1">
                <a:effectLst/>
                <a:latin typeface="K2D" panose="00000800000000000000" pitchFamily="2" charset="-34"/>
                <a:ea typeface="Times New Roman" panose="02020603050405020304" pitchFamily="18" charset="0"/>
                <a:cs typeface="K2D" panose="00000800000000000000" pitchFamily="2" charset="-34"/>
              </a:rPr>
              <a:t>và</a:t>
            </a:r>
            <a:r>
              <a:rPr lang="en-US" sz="2000" dirty="0">
                <a:effectLst/>
                <a:latin typeface="K2D" panose="00000800000000000000" pitchFamily="2" charset="-34"/>
                <a:ea typeface="Times New Roman" panose="02020603050405020304" pitchFamily="18" charset="0"/>
                <a:cs typeface="K2D" panose="00000800000000000000" pitchFamily="2" charset="-34"/>
              </a:rPr>
              <a:t> </a:t>
            </a:r>
            <a:r>
              <a:rPr lang="en-US" sz="2000" dirty="0" err="1">
                <a:effectLst/>
                <a:latin typeface="K2D" panose="00000800000000000000" pitchFamily="2" charset="-34"/>
                <a:ea typeface="Times New Roman" panose="02020603050405020304" pitchFamily="18" charset="0"/>
                <a:cs typeface="K2D" panose="00000800000000000000" pitchFamily="2" charset="-34"/>
              </a:rPr>
              <a:t>Vĩ</a:t>
            </a:r>
            <a:r>
              <a:rPr lang="en-US" sz="2000" dirty="0">
                <a:effectLst/>
                <a:latin typeface="K2D" panose="00000800000000000000" pitchFamily="2" charset="-34"/>
                <a:ea typeface="Times New Roman" panose="02020603050405020304" pitchFamily="18" charset="0"/>
                <a:cs typeface="K2D" panose="00000800000000000000" pitchFamily="2" charset="-34"/>
              </a:rPr>
              <a:t> </a:t>
            </a:r>
            <a:r>
              <a:rPr lang="en-US" sz="2000" dirty="0" err="1">
                <a:effectLst/>
                <a:latin typeface="K2D" panose="00000800000000000000" pitchFamily="2" charset="-34"/>
                <a:ea typeface="Times New Roman" panose="02020603050405020304" pitchFamily="18" charset="0"/>
                <a:cs typeface="K2D" panose="00000800000000000000" pitchFamily="2" charset="-34"/>
              </a:rPr>
              <a:t>độ</a:t>
            </a:r>
            <a:r>
              <a:rPr lang="en-US" sz="2000" dirty="0">
                <a:effectLst/>
                <a:latin typeface="K2D" panose="00000800000000000000" pitchFamily="2" charset="-34"/>
                <a:ea typeface="Times New Roman" panose="02020603050405020304" pitchFamily="18" charset="0"/>
                <a:cs typeface="K2D" panose="00000800000000000000" pitchFamily="2" charset="-34"/>
              </a:rPr>
              <a:t> (LAT)</a:t>
            </a:r>
            <a:r>
              <a:rPr lang="en-US" sz="2000" i="1" dirty="0">
                <a:effectLst/>
                <a:latin typeface="K2D" panose="00000800000000000000" pitchFamily="2" charset="-34"/>
                <a:ea typeface="Times New Roman" panose="02020603050405020304" pitchFamily="18" charset="0"/>
                <a:cs typeface="K2D" panose="00000800000000000000" pitchFamily="2" charset="-34"/>
                <a:sym typeface="Wingdings" panose="05000000000000000000" pitchFamily="2" charset="2"/>
              </a:rPr>
              <a:t> </a:t>
            </a:r>
            <a:endParaRPr lang="en-US" sz="2800" i="1" dirty="0">
              <a:latin typeface="K2D" panose="00000800000000000000" pitchFamily="2" charset="-34"/>
              <a:cs typeface="K2D" panose="00000800000000000000" pitchFamily="2" charset="-34"/>
            </a:endParaRPr>
          </a:p>
        </p:txBody>
      </p:sp>
      <p:sp>
        <p:nvSpPr>
          <p:cNvPr id="19" name="Flowchart: Alternate Process 18">
            <a:extLst>
              <a:ext uri="{FF2B5EF4-FFF2-40B4-BE49-F238E27FC236}">
                <a16:creationId xmlns:a16="http://schemas.microsoft.com/office/drawing/2014/main" id="{628F6279-1270-0FB3-C6EA-4D149F864CDF}"/>
              </a:ext>
            </a:extLst>
          </p:cNvPr>
          <p:cNvSpPr/>
          <p:nvPr/>
        </p:nvSpPr>
        <p:spPr>
          <a:xfrm>
            <a:off x="1868979" y="1628975"/>
            <a:ext cx="1226128" cy="701686"/>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400" dirty="0" err="1">
                <a:effectLst/>
                <a:latin typeface="K2D" panose="00000800000000000000" pitchFamily="2" charset="-34"/>
                <a:ea typeface="Times New Roman" panose="02020603050405020304" pitchFamily="18" charset="0"/>
                <a:cs typeface="K2D" panose="00000800000000000000" pitchFamily="2" charset="-34"/>
              </a:rPr>
              <a:t>Cụm</a:t>
            </a:r>
            <a:r>
              <a:rPr lang="en-US" sz="2400" dirty="0">
                <a:effectLst/>
                <a:latin typeface="K2D" panose="00000800000000000000" pitchFamily="2" charset="-34"/>
                <a:ea typeface="Times New Roman" panose="02020603050405020304" pitchFamily="18" charset="0"/>
                <a:cs typeface="K2D" panose="00000800000000000000" pitchFamily="2" charset="-34"/>
              </a:rPr>
              <a:t> 0</a:t>
            </a:r>
            <a:endParaRPr lang="en-US" sz="3200" i="1" dirty="0">
              <a:latin typeface="K2D" panose="00000800000000000000" pitchFamily="2" charset="-34"/>
              <a:cs typeface="K2D" panose="00000800000000000000" pitchFamily="2" charset="-34"/>
            </a:endParaRPr>
          </a:p>
        </p:txBody>
      </p:sp>
      <p:sp>
        <p:nvSpPr>
          <p:cNvPr id="20" name="Flowchart: Alternate Process 19">
            <a:extLst>
              <a:ext uri="{FF2B5EF4-FFF2-40B4-BE49-F238E27FC236}">
                <a16:creationId xmlns:a16="http://schemas.microsoft.com/office/drawing/2014/main" id="{DEF743D6-86E8-B341-E9DF-2F4BA68CD5C8}"/>
              </a:ext>
            </a:extLst>
          </p:cNvPr>
          <p:cNvSpPr/>
          <p:nvPr/>
        </p:nvSpPr>
        <p:spPr>
          <a:xfrm>
            <a:off x="9555481" y="4740010"/>
            <a:ext cx="1226128" cy="701686"/>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400" dirty="0" err="1">
                <a:effectLst/>
                <a:latin typeface="K2D" panose="00000800000000000000" pitchFamily="2" charset="-34"/>
                <a:ea typeface="Times New Roman" panose="02020603050405020304" pitchFamily="18" charset="0"/>
                <a:cs typeface="K2D" panose="00000800000000000000" pitchFamily="2" charset="-34"/>
              </a:rPr>
              <a:t>Cụm</a:t>
            </a:r>
            <a:r>
              <a:rPr lang="en-US" sz="2400" dirty="0">
                <a:effectLst/>
                <a:latin typeface="K2D" panose="00000800000000000000" pitchFamily="2" charset="-34"/>
                <a:ea typeface="Times New Roman" panose="02020603050405020304" pitchFamily="18" charset="0"/>
                <a:cs typeface="K2D" panose="00000800000000000000" pitchFamily="2" charset="-34"/>
              </a:rPr>
              <a:t> 1</a:t>
            </a:r>
            <a:endParaRPr lang="en-US" sz="3200" i="1" dirty="0">
              <a:latin typeface="K2D" panose="00000800000000000000" pitchFamily="2" charset="-34"/>
              <a:cs typeface="K2D" panose="00000800000000000000" pitchFamily="2" charset="-34"/>
            </a:endParaRPr>
          </a:p>
        </p:txBody>
      </p:sp>
      <p:sp>
        <p:nvSpPr>
          <p:cNvPr id="3" name="Oval 2">
            <a:extLst>
              <a:ext uri="{FF2B5EF4-FFF2-40B4-BE49-F238E27FC236}">
                <a16:creationId xmlns:a16="http://schemas.microsoft.com/office/drawing/2014/main" id="{FFE8B377-9FA9-B04E-7A67-027947F5444B}"/>
              </a:ext>
            </a:extLst>
          </p:cNvPr>
          <p:cNvSpPr/>
          <p:nvPr/>
        </p:nvSpPr>
        <p:spPr>
          <a:xfrm>
            <a:off x="10714612" y="4833351"/>
            <a:ext cx="1194065" cy="103971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35E55EF-FDC7-E4F0-782C-A38FB270367E}"/>
              </a:ext>
            </a:extLst>
          </p:cNvPr>
          <p:cNvSpPr/>
          <p:nvPr/>
        </p:nvSpPr>
        <p:spPr>
          <a:xfrm>
            <a:off x="674914" y="1442357"/>
            <a:ext cx="1194065" cy="103971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8563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DA3B5-B5DE-652D-C75A-927209CB34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F6781B-0C05-DF83-DA32-F9B4DF875E8E}"/>
              </a:ext>
            </a:extLst>
          </p:cNvPr>
          <p:cNvSpPr>
            <a:spLocks noGrp="1"/>
          </p:cNvSpPr>
          <p:nvPr>
            <p:ph type="title"/>
          </p:nvPr>
        </p:nvSpPr>
        <p:spPr>
          <a:xfrm>
            <a:off x="838200" y="138151"/>
            <a:ext cx="10515600" cy="1325563"/>
          </a:xfrm>
        </p:spPr>
        <p:txBody>
          <a:bodyPr/>
          <a:lstStyle/>
          <a:p>
            <a:endParaRPr lang="en-US" dirty="0"/>
          </a:p>
        </p:txBody>
      </p:sp>
      <p:pic>
        <p:nvPicPr>
          <p:cNvPr id="1026" name="Picture 2" descr="Crime on the rise in Los Angeles County – Orange County Register">
            <a:extLst>
              <a:ext uri="{FF2B5EF4-FFF2-40B4-BE49-F238E27FC236}">
                <a16:creationId xmlns:a16="http://schemas.microsoft.com/office/drawing/2014/main" id="{65077069-6552-3814-9FE9-1A6B9109D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219" y="642283"/>
            <a:ext cx="8385873" cy="5573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8A999D-805E-59D6-E52E-1E75C9CDB5DB}"/>
              </a:ext>
            </a:extLst>
          </p:cNvPr>
          <p:cNvSpPr txBox="1"/>
          <p:nvPr/>
        </p:nvSpPr>
        <p:spPr>
          <a:xfrm>
            <a:off x="10349593" y="6031050"/>
            <a:ext cx="2008414" cy="369332"/>
          </a:xfrm>
          <a:prstGeom prst="rect">
            <a:avLst/>
          </a:prstGeom>
          <a:noFill/>
        </p:spPr>
        <p:txBody>
          <a:bodyPr wrap="square" rtlCol="0">
            <a:spAutoFit/>
          </a:bodyPr>
          <a:lstStyle/>
          <a:p>
            <a:r>
              <a:rPr lang="en-US" dirty="0" err="1"/>
              <a:t>Nguồn</a:t>
            </a:r>
            <a:r>
              <a:rPr lang="en-US" dirty="0"/>
              <a:t>: Google</a:t>
            </a:r>
          </a:p>
        </p:txBody>
      </p:sp>
    </p:spTree>
    <p:extLst>
      <p:ext uri="{BB962C8B-B14F-4D97-AF65-F5344CB8AC3E}">
        <p14:creationId xmlns:p14="http://schemas.microsoft.com/office/powerpoint/2010/main" val="12859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D108-B3B4-9CE9-EBD6-1AA98D42A69D}"/>
            </a:ext>
          </a:extLst>
        </p:cNvPr>
        <p:cNvGrpSpPr/>
        <p:nvPr/>
      </p:nvGrpSpPr>
      <p:grpSpPr>
        <a:xfrm>
          <a:off x="0" y="0"/>
          <a:ext cx="0" cy="0"/>
          <a:chOff x="0" y="0"/>
          <a:chExt cx="0" cy="0"/>
        </a:xfrm>
      </p:grpSpPr>
      <p:sp>
        <p:nvSpPr>
          <p:cNvPr id="4" name="Flowchart: Alternate Process 3">
            <a:extLst>
              <a:ext uri="{FF2B5EF4-FFF2-40B4-BE49-F238E27FC236}">
                <a16:creationId xmlns:a16="http://schemas.microsoft.com/office/drawing/2014/main" id="{BB311FC6-4BCA-64BD-CC25-926A58229D50}"/>
              </a:ext>
            </a:extLst>
          </p:cNvPr>
          <p:cNvSpPr/>
          <p:nvPr/>
        </p:nvSpPr>
        <p:spPr>
          <a:xfrm>
            <a:off x="2645186" y="946154"/>
            <a:ext cx="6976456" cy="798149"/>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Biểu</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đồ</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phân</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tán</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và</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đặc</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trưng</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cho</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từng</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r>
              <a:rPr lang="en-US" sz="2400" i="1" dirty="0" err="1">
                <a:effectLst/>
                <a:latin typeface="Readex Pro" pitchFamily="2" charset="-78"/>
                <a:ea typeface="Times New Roman" panose="02020603050405020304" pitchFamily="18" charset="0"/>
                <a:cs typeface="Readex Pro" pitchFamily="2" charset="-78"/>
                <a:sym typeface="Wingdings" panose="05000000000000000000" pitchFamily="2" charset="2"/>
              </a:rPr>
              <a:t>cụm</a:t>
            </a:r>
            <a:r>
              <a:rPr lang="en-US" sz="2400" i="1" dirty="0">
                <a:effectLst/>
                <a:latin typeface="Readex Pro" pitchFamily="2" charset="-78"/>
                <a:ea typeface="Times New Roman" panose="02020603050405020304" pitchFamily="18" charset="0"/>
                <a:cs typeface="Readex Pro" pitchFamily="2" charset="-78"/>
                <a:sym typeface="Wingdings" panose="05000000000000000000" pitchFamily="2" charset="2"/>
              </a:rPr>
              <a:t> </a:t>
            </a:r>
            <a:endParaRPr lang="en-US" sz="3200" i="1" dirty="0">
              <a:latin typeface="Readex Pro" pitchFamily="2" charset="-78"/>
              <a:cs typeface="Readex Pro" pitchFamily="2" charset="-78"/>
            </a:endParaRPr>
          </a:p>
        </p:txBody>
      </p:sp>
      <p:grpSp>
        <p:nvGrpSpPr>
          <p:cNvPr id="10" name="Group 9">
            <a:extLst>
              <a:ext uri="{FF2B5EF4-FFF2-40B4-BE49-F238E27FC236}">
                <a16:creationId xmlns:a16="http://schemas.microsoft.com/office/drawing/2014/main" id="{F6519BC0-60E3-C9F3-026D-87AA3E2499F8}"/>
              </a:ext>
            </a:extLst>
          </p:cNvPr>
          <p:cNvGrpSpPr/>
          <p:nvPr/>
        </p:nvGrpSpPr>
        <p:grpSpPr>
          <a:xfrm>
            <a:off x="5612474" y="1477568"/>
            <a:ext cx="6038512" cy="3619689"/>
            <a:chOff x="5612474" y="1477568"/>
            <a:chExt cx="6038512" cy="3619689"/>
          </a:xfrm>
        </p:grpSpPr>
        <p:pic>
          <p:nvPicPr>
            <p:cNvPr id="14" name="Picture 13">
              <a:extLst>
                <a:ext uri="{FF2B5EF4-FFF2-40B4-BE49-F238E27FC236}">
                  <a16:creationId xmlns:a16="http://schemas.microsoft.com/office/drawing/2014/main" id="{791BBF88-A091-4DAA-D547-9DA0BC24F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474" y="1568841"/>
              <a:ext cx="5872949" cy="3528416"/>
            </a:xfrm>
            <a:prstGeom prst="rect">
              <a:avLst/>
            </a:prstGeom>
          </p:spPr>
        </p:pic>
        <p:sp>
          <p:nvSpPr>
            <p:cNvPr id="6" name="Flowchart: Alternate Process 5">
              <a:extLst>
                <a:ext uri="{FF2B5EF4-FFF2-40B4-BE49-F238E27FC236}">
                  <a16:creationId xmlns:a16="http://schemas.microsoft.com/office/drawing/2014/main" id="{A2F7BDA2-D9B5-3895-F8B4-90E71CD87BE3}"/>
                </a:ext>
              </a:extLst>
            </p:cNvPr>
            <p:cNvSpPr/>
            <p:nvPr/>
          </p:nvSpPr>
          <p:spPr>
            <a:xfrm>
              <a:off x="10424858" y="1477568"/>
              <a:ext cx="1226128" cy="701686"/>
            </a:xfrm>
            <a:prstGeom prst="flowChartAlternateProcess">
              <a:avLst/>
            </a:prstGeom>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400" dirty="0" err="1">
                  <a:effectLst/>
                  <a:latin typeface="Readex Pro" pitchFamily="2" charset="-78"/>
                  <a:ea typeface="Times New Roman" panose="02020603050405020304" pitchFamily="18" charset="0"/>
                  <a:cs typeface="Readex Pro" pitchFamily="2" charset="-78"/>
                </a:rPr>
                <a:t>Cụm</a:t>
              </a:r>
              <a:r>
                <a:rPr lang="en-US" sz="2400" dirty="0">
                  <a:effectLst/>
                  <a:latin typeface="Readex Pro" pitchFamily="2" charset="-78"/>
                  <a:ea typeface="Times New Roman" panose="02020603050405020304" pitchFamily="18" charset="0"/>
                  <a:cs typeface="Readex Pro" pitchFamily="2" charset="-78"/>
                </a:rPr>
                <a:t> 1</a:t>
              </a:r>
              <a:endParaRPr lang="en-US" sz="3200" i="1" dirty="0">
                <a:latin typeface="Readex Pro" pitchFamily="2" charset="-78"/>
                <a:cs typeface="Readex Pro" pitchFamily="2" charset="-78"/>
              </a:endParaRPr>
            </a:p>
          </p:txBody>
        </p:sp>
      </p:grpSp>
      <p:grpSp>
        <p:nvGrpSpPr>
          <p:cNvPr id="9" name="Group 8">
            <a:extLst>
              <a:ext uri="{FF2B5EF4-FFF2-40B4-BE49-F238E27FC236}">
                <a16:creationId xmlns:a16="http://schemas.microsoft.com/office/drawing/2014/main" id="{B180AB1A-4F70-90B3-614A-76DCAE9C9DEA}"/>
              </a:ext>
            </a:extLst>
          </p:cNvPr>
          <p:cNvGrpSpPr/>
          <p:nvPr/>
        </p:nvGrpSpPr>
        <p:grpSpPr>
          <a:xfrm>
            <a:off x="454778" y="1460535"/>
            <a:ext cx="5678636" cy="3653756"/>
            <a:chOff x="453389" y="1443501"/>
            <a:chExt cx="5678636" cy="3653756"/>
          </a:xfrm>
        </p:grpSpPr>
        <p:pic>
          <p:nvPicPr>
            <p:cNvPr id="12" name="Picture 11">
              <a:extLst>
                <a:ext uri="{FF2B5EF4-FFF2-40B4-BE49-F238E27FC236}">
                  <a16:creationId xmlns:a16="http://schemas.microsoft.com/office/drawing/2014/main" id="{74D76B96-1D73-F476-C761-52E6FABC9C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77" y="1568841"/>
              <a:ext cx="5425448" cy="3528416"/>
            </a:xfrm>
            <a:prstGeom prst="rect">
              <a:avLst/>
            </a:prstGeom>
          </p:spPr>
        </p:pic>
        <p:sp>
          <p:nvSpPr>
            <p:cNvPr id="5" name="Flowchart: Alternate Process 4">
              <a:extLst>
                <a:ext uri="{FF2B5EF4-FFF2-40B4-BE49-F238E27FC236}">
                  <a16:creationId xmlns:a16="http://schemas.microsoft.com/office/drawing/2014/main" id="{48873B0F-E047-9598-679D-EFCCBC957AA0}"/>
                </a:ext>
              </a:extLst>
            </p:cNvPr>
            <p:cNvSpPr/>
            <p:nvPr/>
          </p:nvSpPr>
          <p:spPr>
            <a:xfrm>
              <a:off x="453389" y="1443501"/>
              <a:ext cx="1226128" cy="701686"/>
            </a:xfrm>
            <a:prstGeom prst="flowChartAlternateProcess">
              <a:avLst/>
            </a:prstGeom>
            <a:ln>
              <a:solidFill>
                <a:srgbClr val="1F5CA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en-US" sz="2400" dirty="0" err="1">
                  <a:effectLst/>
                  <a:latin typeface="Readex Pro" pitchFamily="2" charset="-78"/>
                  <a:ea typeface="Times New Roman" panose="02020603050405020304" pitchFamily="18" charset="0"/>
                  <a:cs typeface="Readex Pro" pitchFamily="2" charset="-78"/>
                </a:rPr>
                <a:t>Cụm</a:t>
              </a:r>
              <a:r>
                <a:rPr lang="en-US" sz="2400" dirty="0">
                  <a:effectLst/>
                  <a:latin typeface="Readex Pro" pitchFamily="2" charset="-78"/>
                  <a:ea typeface="Times New Roman" panose="02020603050405020304" pitchFamily="18" charset="0"/>
                  <a:cs typeface="Readex Pro" pitchFamily="2" charset="-78"/>
                </a:rPr>
                <a:t> 0</a:t>
              </a:r>
              <a:endParaRPr lang="en-US" sz="3200" i="1" dirty="0">
                <a:latin typeface="Readex Pro" pitchFamily="2" charset="-78"/>
                <a:cs typeface="Readex Pro" pitchFamily="2" charset="-78"/>
              </a:endParaRPr>
            </a:p>
          </p:txBody>
        </p:sp>
      </p:grpSp>
      <p:graphicFrame>
        <p:nvGraphicFramePr>
          <p:cNvPr id="7" name="Table 6">
            <a:extLst>
              <a:ext uri="{FF2B5EF4-FFF2-40B4-BE49-F238E27FC236}">
                <a16:creationId xmlns:a16="http://schemas.microsoft.com/office/drawing/2014/main" id="{3DDBD596-5A34-4E23-C286-950642A239A1}"/>
              </a:ext>
            </a:extLst>
          </p:cNvPr>
          <p:cNvGraphicFramePr>
            <a:graphicFrameLocks noGrp="1"/>
          </p:cNvGraphicFramePr>
          <p:nvPr>
            <p:extLst>
              <p:ext uri="{D42A27DB-BD31-4B8C-83A1-F6EECF244321}">
                <p14:modId xmlns:p14="http://schemas.microsoft.com/office/powerpoint/2010/main" val="200520155"/>
              </p:ext>
            </p:extLst>
          </p:nvPr>
        </p:nvGraphicFramePr>
        <p:xfrm>
          <a:off x="1763453" y="5097257"/>
          <a:ext cx="3072015" cy="1371600"/>
        </p:xfrm>
        <a:graphic>
          <a:graphicData uri="http://schemas.openxmlformats.org/drawingml/2006/table">
            <a:tbl>
              <a:tblPr firstRow="1" bandRow="1">
                <a:tableStyleId>{2D5ABB26-0587-4C30-8999-92F81FD0307C}</a:tableStyleId>
              </a:tblPr>
              <a:tblGrid>
                <a:gridCol w="3072015">
                  <a:extLst>
                    <a:ext uri="{9D8B030D-6E8A-4147-A177-3AD203B41FA5}">
                      <a16:colId xmlns:a16="http://schemas.microsoft.com/office/drawing/2014/main" val="498335305"/>
                    </a:ext>
                  </a:extLst>
                </a:gridCol>
              </a:tblGrid>
              <a:tr h="370840">
                <a:tc>
                  <a:txBody>
                    <a:bodyPr/>
                    <a:lstStyle/>
                    <a:p>
                      <a:pPr algn="ctr"/>
                      <a:r>
                        <a:rPr lang="en-US" sz="2400" kern="1200" dirty="0">
                          <a:solidFill>
                            <a:schemeClr val="tx1"/>
                          </a:solidFill>
                          <a:effectLst/>
                          <a:latin typeface="Readex Pro" pitchFamily="2" charset="-78"/>
                          <a:ea typeface="+mn-ea"/>
                          <a:cs typeface="Readex Pro" pitchFamily="2" charset="-78"/>
                        </a:rPr>
                        <a:t>Xe – </a:t>
                      </a:r>
                      <a:r>
                        <a:rPr lang="en-US" sz="2400" kern="1200" dirty="0" err="1">
                          <a:solidFill>
                            <a:schemeClr val="tx1"/>
                          </a:solidFill>
                          <a:effectLst/>
                          <a:latin typeface="Readex Pro" pitchFamily="2" charset="-78"/>
                          <a:ea typeface="+mn-ea"/>
                          <a:cs typeface="Readex Pro" pitchFamily="2" charset="-78"/>
                        </a:rPr>
                        <a:t>Bị</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trộm</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cấp</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0766575"/>
                  </a:ext>
                </a:extLst>
              </a:tr>
              <a:tr h="370840">
                <a:tc>
                  <a:txBody>
                    <a:bodyPr/>
                    <a:lstStyle/>
                    <a:p>
                      <a:pPr algn="ctr"/>
                      <a:r>
                        <a:rPr lang="en-US" sz="2400" kern="1200" dirty="0" err="1">
                          <a:solidFill>
                            <a:schemeClr val="tx1"/>
                          </a:solidFill>
                          <a:effectLst/>
                          <a:latin typeface="Readex Pro" pitchFamily="2" charset="-78"/>
                          <a:ea typeface="+mn-ea"/>
                          <a:cs typeface="Readex Pro" pitchFamily="2" charset="-78"/>
                        </a:rPr>
                        <a:t>Đường</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phố</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9907255"/>
                  </a:ext>
                </a:extLst>
              </a:tr>
              <a:tr h="370840">
                <a:tc>
                  <a:txBody>
                    <a:bodyPr/>
                    <a:lstStyle/>
                    <a:p>
                      <a:pPr algn="ctr"/>
                      <a:r>
                        <a:rPr lang="en-US" sz="2400" kern="1200" dirty="0">
                          <a:solidFill>
                            <a:schemeClr val="tx1"/>
                          </a:solidFill>
                          <a:effectLst/>
                          <a:latin typeface="Readex Pro" pitchFamily="2" charset="-78"/>
                          <a:ea typeface="+mn-ea"/>
                          <a:cs typeface="Readex Pro" pitchFamily="2" charset="-78"/>
                        </a:rPr>
                        <a:t>750128</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627696"/>
                  </a:ext>
                </a:extLst>
              </a:tr>
            </a:tbl>
          </a:graphicData>
        </a:graphic>
      </p:graphicFrame>
      <p:graphicFrame>
        <p:nvGraphicFramePr>
          <p:cNvPr id="8" name="Table 7">
            <a:extLst>
              <a:ext uri="{FF2B5EF4-FFF2-40B4-BE49-F238E27FC236}">
                <a16:creationId xmlns:a16="http://schemas.microsoft.com/office/drawing/2014/main" id="{DD65429E-1B79-F835-448A-294229F48550}"/>
              </a:ext>
            </a:extLst>
          </p:cNvPr>
          <p:cNvGraphicFramePr>
            <a:graphicFrameLocks noGrp="1"/>
          </p:cNvGraphicFramePr>
          <p:nvPr>
            <p:extLst>
              <p:ext uri="{D42A27DB-BD31-4B8C-83A1-F6EECF244321}">
                <p14:modId xmlns:p14="http://schemas.microsoft.com/office/powerpoint/2010/main" val="888842635"/>
              </p:ext>
            </p:extLst>
          </p:nvPr>
        </p:nvGraphicFramePr>
        <p:xfrm>
          <a:off x="6484502" y="5113698"/>
          <a:ext cx="4128891" cy="1371600"/>
        </p:xfrm>
        <a:graphic>
          <a:graphicData uri="http://schemas.openxmlformats.org/drawingml/2006/table">
            <a:tbl>
              <a:tblPr firstRow="1" bandRow="1">
                <a:tableStyleId>{2D5ABB26-0587-4C30-8999-92F81FD0307C}</a:tableStyleId>
              </a:tblPr>
              <a:tblGrid>
                <a:gridCol w="4128891">
                  <a:extLst>
                    <a:ext uri="{9D8B030D-6E8A-4147-A177-3AD203B41FA5}">
                      <a16:colId xmlns:a16="http://schemas.microsoft.com/office/drawing/2014/main" val="498335305"/>
                    </a:ext>
                  </a:extLst>
                </a:gridCol>
              </a:tblGrid>
              <a:tr h="370840">
                <a:tc>
                  <a:txBody>
                    <a:bodyPr/>
                    <a:lstStyle/>
                    <a:p>
                      <a:pPr algn="ctr"/>
                      <a:r>
                        <a:rPr lang="en-US" sz="2400" kern="1200" dirty="0" err="1">
                          <a:solidFill>
                            <a:schemeClr val="tx1"/>
                          </a:solidFill>
                          <a:effectLst/>
                          <a:latin typeface="Readex Pro" pitchFamily="2" charset="-78"/>
                          <a:ea typeface="+mn-ea"/>
                          <a:cs typeface="Readex Pro" pitchFamily="2" charset="-78"/>
                        </a:rPr>
                        <a:t>Hành</a:t>
                      </a:r>
                      <a:r>
                        <a:rPr lang="en-US" sz="2400" kern="1200" dirty="0">
                          <a:solidFill>
                            <a:schemeClr val="tx1"/>
                          </a:solidFill>
                          <a:effectLst/>
                          <a:latin typeface="Readex Pro" pitchFamily="2" charset="-78"/>
                          <a:ea typeface="+mn-ea"/>
                          <a:cs typeface="Readex Pro" pitchFamily="2" charset="-78"/>
                        </a:rPr>
                        <a:t> hung</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0766575"/>
                  </a:ext>
                </a:extLst>
              </a:tr>
              <a:tr h="370840">
                <a:tc>
                  <a:txBody>
                    <a:bodyPr/>
                    <a:lstStyle/>
                    <a:p>
                      <a:pPr algn="ctr"/>
                      <a:r>
                        <a:rPr lang="en-US" sz="2400" kern="1200" dirty="0" err="1">
                          <a:solidFill>
                            <a:schemeClr val="tx1"/>
                          </a:solidFill>
                          <a:effectLst/>
                          <a:latin typeface="Readex Pro" pitchFamily="2" charset="-78"/>
                          <a:ea typeface="+mn-ea"/>
                          <a:cs typeface="Readex Pro" pitchFamily="2" charset="-78"/>
                        </a:rPr>
                        <a:t>Nhà</a:t>
                      </a:r>
                      <a:r>
                        <a:rPr lang="en-US" sz="2400" kern="1200" dirty="0">
                          <a:solidFill>
                            <a:schemeClr val="tx1"/>
                          </a:solidFill>
                          <a:effectLst/>
                          <a:latin typeface="Readex Pro" pitchFamily="2" charset="-78"/>
                          <a:ea typeface="+mn-ea"/>
                          <a:cs typeface="Readex Pro" pitchFamily="2" charset="-78"/>
                        </a:rPr>
                        <a:t> ở </a:t>
                      </a:r>
                      <a:r>
                        <a:rPr lang="en-US" sz="2400" kern="1200" dirty="0" err="1">
                          <a:solidFill>
                            <a:schemeClr val="tx1"/>
                          </a:solidFill>
                          <a:effectLst/>
                          <a:latin typeface="Readex Pro" pitchFamily="2" charset="-78"/>
                          <a:ea typeface="+mn-ea"/>
                          <a:cs typeface="Readex Pro" pitchFamily="2" charset="-78"/>
                        </a:rPr>
                        <a:t>gia</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đình</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đơn</a:t>
                      </a:r>
                      <a:r>
                        <a:rPr lang="en-US" sz="2400" kern="1200" dirty="0">
                          <a:solidFill>
                            <a:schemeClr val="tx1"/>
                          </a:solidFill>
                          <a:effectLst/>
                          <a:latin typeface="Readex Pro" pitchFamily="2" charset="-78"/>
                          <a:ea typeface="+mn-ea"/>
                          <a:cs typeface="Readex Pro" pitchFamily="2" charset="-78"/>
                        </a:rPr>
                        <a:t> </a:t>
                      </a:r>
                      <a:r>
                        <a:rPr lang="en-US" sz="2400" kern="1200" dirty="0" err="1">
                          <a:solidFill>
                            <a:schemeClr val="tx1"/>
                          </a:solidFill>
                          <a:effectLst/>
                          <a:latin typeface="Readex Pro" pitchFamily="2" charset="-78"/>
                          <a:ea typeface="+mn-ea"/>
                          <a:cs typeface="Readex Pro" pitchFamily="2" charset="-78"/>
                        </a:rPr>
                        <a:t>lẻ</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9907255"/>
                  </a:ext>
                </a:extLst>
              </a:tr>
              <a:tr h="370840">
                <a:tc>
                  <a:txBody>
                    <a:bodyPr/>
                    <a:lstStyle/>
                    <a:p>
                      <a:pPr algn="ctr"/>
                      <a:r>
                        <a:rPr lang="en-US" sz="2400" kern="1200" dirty="0">
                          <a:solidFill>
                            <a:schemeClr val="tx1"/>
                          </a:solidFill>
                          <a:effectLst/>
                          <a:latin typeface="Readex Pro" pitchFamily="2" charset="-78"/>
                          <a:ea typeface="+mn-ea"/>
                          <a:cs typeface="Readex Pro" pitchFamily="2" charset="-78"/>
                        </a:rPr>
                        <a:t>2260</a:t>
                      </a:r>
                      <a:endParaRPr lang="en-US" sz="2400" dirty="0">
                        <a:latin typeface="Readex Pro" pitchFamily="2" charset="-78"/>
                        <a:cs typeface="Readex Pro"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627696"/>
                  </a:ext>
                </a:extLst>
              </a:tr>
            </a:tbl>
          </a:graphicData>
        </a:graphic>
      </p:graphicFrame>
      <p:sp>
        <p:nvSpPr>
          <p:cNvPr id="16" name="Title 1">
            <a:extLst>
              <a:ext uri="{FF2B5EF4-FFF2-40B4-BE49-F238E27FC236}">
                <a16:creationId xmlns:a16="http://schemas.microsoft.com/office/drawing/2014/main" id="{9537C2B9-3DA5-3FF3-AD9D-526E50964B22}"/>
              </a:ext>
            </a:extLst>
          </p:cNvPr>
          <p:cNvSpPr>
            <a:spLocks noGrp="1"/>
          </p:cNvSpPr>
          <p:nvPr>
            <p:ph type="title"/>
          </p:nvPr>
        </p:nvSpPr>
        <p:spPr>
          <a:xfrm>
            <a:off x="838200" y="152400"/>
            <a:ext cx="10515600" cy="1325563"/>
          </a:xfrm>
        </p:spPr>
        <p:txBody>
          <a:bodyPr/>
          <a:lstStyle/>
          <a:p>
            <a:r>
              <a:rPr lang="en-US" dirty="0"/>
              <a:t>3. K-means, </a:t>
            </a:r>
            <a:r>
              <a:rPr lang="en-US" dirty="0" err="1"/>
              <a:t>FastMarkerCluster</a:t>
            </a:r>
            <a:br>
              <a:rPr lang="en-US" dirty="0"/>
            </a:br>
            <a:r>
              <a:rPr lang="en-US" sz="2400" dirty="0" err="1"/>
              <a:t>Thuật</a:t>
            </a:r>
            <a:r>
              <a:rPr lang="en-US" sz="2400" dirty="0"/>
              <a:t> </a:t>
            </a:r>
            <a:r>
              <a:rPr lang="en-US" sz="2400" dirty="0" err="1"/>
              <a:t>toán</a:t>
            </a:r>
            <a:r>
              <a:rPr lang="en-US" sz="2400" dirty="0"/>
              <a:t> K-means</a:t>
            </a:r>
            <a:endParaRPr lang="en-US" dirty="0"/>
          </a:p>
        </p:txBody>
      </p:sp>
    </p:spTree>
    <p:extLst>
      <p:ext uri="{BB962C8B-B14F-4D97-AF65-F5344CB8AC3E}">
        <p14:creationId xmlns:p14="http://schemas.microsoft.com/office/powerpoint/2010/main" val="111225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29419-636D-0BF1-54F1-0A6D1BF1019B}"/>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1D57D89A-B6D9-3E1E-7E60-1E4095B289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6475" y="997490"/>
            <a:ext cx="2270912" cy="11922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1DDEF9E-FB46-88C3-A2C5-59ECC02FE1AB}"/>
              </a:ext>
            </a:extLst>
          </p:cNvPr>
          <p:cNvGrpSpPr/>
          <p:nvPr/>
        </p:nvGrpSpPr>
        <p:grpSpPr>
          <a:xfrm>
            <a:off x="683383" y="1246909"/>
            <a:ext cx="7296835" cy="4695219"/>
            <a:chOff x="683383" y="1246909"/>
            <a:chExt cx="7296835" cy="4695219"/>
          </a:xfrm>
        </p:grpSpPr>
        <p:pic>
          <p:nvPicPr>
            <p:cNvPr id="5" name="Picture 4">
              <a:extLst>
                <a:ext uri="{FF2B5EF4-FFF2-40B4-BE49-F238E27FC236}">
                  <a16:creationId xmlns:a16="http://schemas.microsoft.com/office/drawing/2014/main" id="{6528AC38-30B0-2803-DC97-E8656C89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83" y="1246909"/>
              <a:ext cx="7296835" cy="4695219"/>
            </a:xfrm>
            <a:prstGeom prst="rect">
              <a:avLst/>
            </a:prstGeom>
          </p:spPr>
        </p:pic>
        <p:sp>
          <p:nvSpPr>
            <p:cNvPr id="4" name="Flowchart: Alternate Process 3">
              <a:extLst>
                <a:ext uri="{FF2B5EF4-FFF2-40B4-BE49-F238E27FC236}">
                  <a16:creationId xmlns:a16="http://schemas.microsoft.com/office/drawing/2014/main" id="{0A5A837D-9345-92D6-D579-B3C77C98AF81}"/>
                </a:ext>
              </a:extLst>
            </p:cNvPr>
            <p:cNvSpPr/>
            <p:nvPr/>
          </p:nvSpPr>
          <p:spPr>
            <a:xfrm>
              <a:off x="838200" y="4438996"/>
              <a:ext cx="2259323" cy="798149"/>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Readex Pro" pitchFamily="2" charset="-78"/>
                  <a:cs typeface="Readex Pro" pitchFamily="2" charset="-78"/>
                  <a:sym typeface="Wingdings" panose="05000000000000000000" pitchFamily="2" charset="2"/>
                </a:rPr>
                <a:t>Web Map</a:t>
              </a:r>
              <a:endParaRPr lang="en-US" sz="3200" dirty="0">
                <a:latin typeface="Readex Pro" pitchFamily="2" charset="-78"/>
                <a:cs typeface="Readex Pro" pitchFamily="2" charset="-78"/>
              </a:endParaRPr>
            </a:p>
          </p:txBody>
        </p:sp>
      </p:grpSp>
      <p:graphicFrame>
        <p:nvGraphicFramePr>
          <p:cNvPr id="6" name="Table 5">
            <a:extLst>
              <a:ext uri="{FF2B5EF4-FFF2-40B4-BE49-F238E27FC236}">
                <a16:creationId xmlns:a16="http://schemas.microsoft.com/office/drawing/2014/main" id="{572659BD-F9BC-B0A5-45B2-C085D0B2FD10}"/>
              </a:ext>
            </a:extLst>
          </p:cNvPr>
          <p:cNvGraphicFramePr>
            <a:graphicFrameLocks noGrp="1"/>
          </p:cNvGraphicFramePr>
          <p:nvPr>
            <p:extLst>
              <p:ext uri="{D42A27DB-BD31-4B8C-83A1-F6EECF244321}">
                <p14:modId xmlns:p14="http://schemas.microsoft.com/office/powerpoint/2010/main" val="386117226"/>
              </p:ext>
            </p:extLst>
          </p:nvPr>
        </p:nvGraphicFramePr>
        <p:xfrm>
          <a:off x="8417068" y="4060203"/>
          <a:ext cx="3520904" cy="1555733"/>
        </p:xfrm>
        <a:graphic>
          <a:graphicData uri="http://schemas.openxmlformats.org/drawingml/2006/table">
            <a:tbl>
              <a:tblPr firstRow="1" bandRow="1">
                <a:tableStyleId>{2D5ABB26-0587-4C30-8999-92F81FD0307C}</a:tableStyleId>
              </a:tblPr>
              <a:tblGrid>
                <a:gridCol w="1760452">
                  <a:extLst>
                    <a:ext uri="{9D8B030D-6E8A-4147-A177-3AD203B41FA5}">
                      <a16:colId xmlns:a16="http://schemas.microsoft.com/office/drawing/2014/main" val="2305595773"/>
                    </a:ext>
                  </a:extLst>
                </a:gridCol>
                <a:gridCol w="1760452">
                  <a:extLst>
                    <a:ext uri="{9D8B030D-6E8A-4147-A177-3AD203B41FA5}">
                      <a16:colId xmlns:a16="http://schemas.microsoft.com/office/drawing/2014/main" val="1122224353"/>
                    </a:ext>
                  </a:extLst>
                </a:gridCol>
              </a:tblGrid>
              <a:tr h="732773">
                <a:tc>
                  <a:txBody>
                    <a:bodyPr/>
                    <a:lstStyle/>
                    <a:p>
                      <a:pPr algn="ctr"/>
                      <a:r>
                        <a:rPr lang="en-US" sz="2400" dirty="0" err="1">
                          <a:latin typeface="Readex Pro" pitchFamily="2" charset="-78"/>
                          <a:cs typeface="Readex Pro" pitchFamily="2" charset="-78"/>
                        </a:rPr>
                        <a:t>Cụm</a:t>
                      </a:r>
                      <a:r>
                        <a:rPr lang="en-US" sz="2400" dirty="0">
                          <a:latin typeface="Readex Pro" pitchFamily="2" charset="-78"/>
                          <a:cs typeface="Readex Pro" pitchFamily="2" charset="-78"/>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err="1">
                          <a:latin typeface="Readex Pro" pitchFamily="2" charset="-78"/>
                          <a:cs typeface="Readex Pro" pitchFamily="2" charset="-78"/>
                        </a:rPr>
                        <a:t>Cụm</a:t>
                      </a:r>
                      <a:r>
                        <a:rPr lang="en-US" sz="2400" dirty="0">
                          <a:latin typeface="Readex Pro" pitchFamily="2" charset="-78"/>
                          <a:cs typeface="Readex Pro" pitchFamily="2" charset="-78"/>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45653009"/>
                  </a:ext>
                </a:extLst>
              </a:tr>
              <a:tr h="732773">
                <a:tc>
                  <a:txBody>
                    <a:bodyPr/>
                    <a:lstStyle/>
                    <a:p>
                      <a:pPr algn="ctr"/>
                      <a:r>
                        <a:rPr lang="en-US" sz="2400" dirty="0">
                          <a:latin typeface="Readex Pro" pitchFamily="2" charset="-78"/>
                          <a:cs typeface="Readex Pro" pitchFamily="2" charset="-78"/>
                        </a:rPr>
                        <a:t>(34.07)</a:t>
                      </a:r>
                    </a:p>
                    <a:p>
                      <a:pPr algn="ctr"/>
                      <a:r>
                        <a:rPr lang="en-US" sz="2400" dirty="0">
                          <a:latin typeface="Readex Pro" pitchFamily="2" charset="-78"/>
                          <a:cs typeface="Readex Pro" pitchFamily="2" charset="-78"/>
                        </a:rPr>
                        <a:t>(-118.35)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Readex Pro" pitchFamily="2" charset="-78"/>
                          <a:cs typeface="Readex Pro" pitchFamily="2" charset="-78"/>
                        </a:rPr>
                        <a:t>(6.32)</a:t>
                      </a:r>
                    </a:p>
                    <a:p>
                      <a:pPr algn="ctr"/>
                      <a:r>
                        <a:rPr lang="en-US" sz="2400" dirty="0">
                          <a:latin typeface="Readex Pro" pitchFamily="2" charset="-78"/>
                          <a:cs typeface="Readex Pro" pitchFamily="2" charset="-78"/>
                        </a:rPr>
                        <a:t> (-1.08)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13600"/>
                  </a:ext>
                </a:extLst>
              </a:tr>
            </a:tbl>
          </a:graphicData>
        </a:graphic>
      </p:graphicFrame>
      <p:sp>
        <p:nvSpPr>
          <p:cNvPr id="7" name="Flowchart: Alternate Process 6">
            <a:extLst>
              <a:ext uri="{FF2B5EF4-FFF2-40B4-BE49-F238E27FC236}">
                <a16:creationId xmlns:a16="http://schemas.microsoft.com/office/drawing/2014/main" id="{CFE99BD0-F8DD-3D10-39EA-309E53B9ACC6}"/>
              </a:ext>
            </a:extLst>
          </p:cNvPr>
          <p:cNvSpPr/>
          <p:nvPr/>
        </p:nvSpPr>
        <p:spPr>
          <a:xfrm>
            <a:off x="8417067" y="2384284"/>
            <a:ext cx="3269729" cy="1325563"/>
          </a:xfrm>
          <a:prstGeom prst="flowChartAlternateProcess">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err="1">
                <a:latin typeface="Readex Pro" pitchFamily="2" charset="-78"/>
                <a:cs typeface="Readex Pro" pitchFamily="2" charset="-78"/>
                <a:sym typeface="Wingdings" panose="05000000000000000000" pitchFamily="2" charset="2"/>
              </a:rPr>
              <a:t>Tọa</a:t>
            </a:r>
            <a:r>
              <a:rPr lang="en-US" sz="3200" dirty="0">
                <a:latin typeface="Readex Pro" pitchFamily="2" charset="-78"/>
                <a:cs typeface="Readex Pro" pitchFamily="2" charset="-78"/>
                <a:sym typeface="Wingdings" panose="05000000000000000000" pitchFamily="2" charset="2"/>
              </a:rPr>
              <a:t> </a:t>
            </a:r>
            <a:r>
              <a:rPr lang="en-US" sz="3200" dirty="0" err="1">
                <a:latin typeface="Readex Pro" pitchFamily="2" charset="-78"/>
                <a:cs typeface="Readex Pro" pitchFamily="2" charset="-78"/>
                <a:sym typeface="Wingdings" panose="05000000000000000000" pitchFamily="2" charset="2"/>
              </a:rPr>
              <a:t>độ</a:t>
            </a:r>
            <a:r>
              <a:rPr lang="en-US" sz="3200" dirty="0">
                <a:latin typeface="Readex Pro" pitchFamily="2" charset="-78"/>
                <a:cs typeface="Readex Pro" pitchFamily="2" charset="-78"/>
                <a:sym typeface="Wingdings" panose="05000000000000000000" pitchFamily="2" charset="2"/>
              </a:rPr>
              <a:t> </a:t>
            </a:r>
            <a:r>
              <a:rPr lang="en-US" sz="3200" dirty="0" err="1">
                <a:latin typeface="Readex Pro" pitchFamily="2" charset="-78"/>
                <a:cs typeface="Readex Pro" pitchFamily="2" charset="-78"/>
                <a:sym typeface="Wingdings" panose="05000000000000000000" pitchFamily="2" charset="2"/>
              </a:rPr>
              <a:t>tâm</a:t>
            </a:r>
            <a:endParaRPr lang="en-US" sz="3200" dirty="0">
              <a:latin typeface="Readex Pro" pitchFamily="2" charset="-78"/>
              <a:cs typeface="Readex Pro" pitchFamily="2" charset="-78"/>
              <a:sym typeface="Wingdings" panose="05000000000000000000" pitchFamily="2" charset="2"/>
            </a:endParaRPr>
          </a:p>
          <a:p>
            <a:pPr algn="ctr"/>
            <a:r>
              <a:rPr lang="en-US" sz="3200" dirty="0">
                <a:latin typeface="Readex Pro" pitchFamily="2" charset="-78"/>
                <a:cs typeface="Readex Pro" pitchFamily="2" charset="-78"/>
                <a:sym typeface="Wingdings" panose="05000000000000000000" pitchFamily="2" charset="2"/>
              </a:rPr>
              <a:t> </a:t>
            </a:r>
            <a:r>
              <a:rPr lang="en-US" sz="3200" dirty="0" err="1">
                <a:latin typeface="Readex Pro" pitchFamily="2" charset="-78"/>
                <a:cs typeface="Readex Pro" pitchFamily="2" charset="-78"/>
                <a:sym typeface="Wingdings" panose="05000000000000000000" pitchFamily="2" charset="2"/>
              </a:rPr>
              <a:t>của</a:t>
            </a:r>
            <a:r>
              <a:rPr lang="en-US" sz="3200" dirty="0">
                <a:latin typeface="Readex Pro" pitchFamily="2" charset="-78"/>
                <a:cs typeface="Readex Pro" pitchFamily="2" charset="-78"/>
                <a:sym typeface="Wingdings" panose="05000000000000000000" pitchFamily="2" charset="2"/>
              </a:rPr>
              <a:t> </a:t>
            </a:r>
            <a:r>
              <a:rPr lang="en-US" sz="3200" dirty="0" err="1">
                <a:latin typeface="Readex Pro" pitchFamily="2" charset="-78"/>
                <a:cs typeface="Readex Pro" pitchFamily="2" charset="-78"/>
                <a:sym typeface="Wingdings" panose="05000000000000000000" pitchFamily="2" charset="2"/>
              </a:rPr>
              <a:t>mỗi</a:t>
            </a:r>
            <a:r>
              <a:rPr lang="en-US" sz="3200" dirty="0">
                <a:latin typeface="Readex Pro" pitchFamily="2" charset="-78"/>
                <a:cs typeface="Readex Pro" pitchFamily="2" charset="-78"/>
                <a:sym typeface="Wingdings" panose="05000000000000000000" pitchFamily="2" charset="2"/>
              </a:rPr>
              <a:t> </a:t>
            </a:r>
            <a:r>
              <a:rPr lang="en-US" sz="3200" dirty="0" err="1">
                <a:latin typeface="Readex Pro" pitchFamily="2" charset="-78"/>
                <a:cs typeface="Readex Pro" pitchFamily="2" charset="-78"/>
                <a:sym typeface="Wingdings" panose="05000000000000000000" pitchFamily="2" charset="2"/>
              </a:rPr>
              <a:t>cụm</a:t>
            </a:r>
            <a:endParaRPr lang="en-US" sz="3200" dirty="0">
              <a:latin typeface="Readex Pro" pitchFamily="2" charset="-78"/>
              <a:cs typeface="Readex Pro" pitchFamily="2" charset="-78"/>
              <a:sym typeface="Wingdings" panose="05000000000000000000" pitchFamily="2" charset="2"/>
            </a:endParaRPr>
          </a:p>
          <a:p>
            <a:pPr algn="ctr"/>
            <a:r>
              <a:rPr lang="en-US" sz="3200" dirty="0">
                <a:latin typeface="Readex Pro" pitchFamily="2" charset="-78"/>
                <a:cs typeface="Readex Pro" pitchFamily="2" charset="-78"/>
                <a:sym typeface="Wingdings" panose="05000000000000000000" pitchFamily="2" charset="2"/>
              </a:rPr>
              <a:t>(Lat – Lon)</a:t>
            </a:r>
            <a:endParaRPr lang="en-US" sz="3200" dirty="0">
              <a:latin typeface="Readex Pro" pitchFamily="2" charset="-78"/>
              <a:cs typeface="Readex Pro" pitchFamily="2" charset="-78"/>
            </a:endParaRPr>
          </a:p>
        </p:txBody>
      </p:sp>
      <p:sp>
        <p:nvSpPr>
          <p:cNvPr id="3" name="Title 1">
            <a:extLst>
              <a:ext uri="{FF2B5EF4-FFF2-40B4-BE49-F238E27FC236}">
                <a16:creationId xmlns:a16="http://schemas.microsoft.com/office/drawing/2014/main" id="{EC9166CE-381B-F660-9264-BF0646F56169}"/>
              </a:ext>
            </a:extLst>
          </p:cNvPr>
          <p:cNvSpPr txBox="1">
            <a:spLocks/>
          </p:cNvSpPr>
          <p:nvPr/>
        </p:nvSpPr>
        <p:spPr>
          <a:xfrm>
            <a:off x="838200" y="838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t>3. K-means, </a:t>
            </a:r>
            <a:r>
              <a:rPr lang="en-US" dirty="0" err="1"/>
              <a:t>FastMarkerCluster</a:t>
            </a:r>
            <a:br>
              <a:rPr lang="en-US" dirty="0"/>
            </a:br>
            <a:r>
              <a:rPr lang="en-US" sz="2400" dirty="0" err="1"/>
              <a:t>FastMarkerCluster</a:t>
            </a:r>
            <a:endParaRPr lang="en-US" dirty="0"/>
          </a:p>
        </p:txBody>
      </p:sp>
    </p:spTree>
    <p:extLst>
      <p:ext uri="{BB962C8B-B14F-4D97-AF65-F5344CB8AC3E}">
        <p14:creationId xmlns:p14="http://schemas.microsoft.com/office/powerpoint/2010/main" val="381264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222819D-CE00-BCFF-4A28-7EB881258D44}"/>
              </a:ext>
            </a:extLst>
          </p:cNvPr>
          <p:cNvGrpSpPr/>
          <p:nvPr/>
        </p:nvGrpSpPr>
        <p:grpSpPr>
          <a:xfrm>
            <a:off x="162838" y="2332867"/>
            <a:ext cx="5769685" cy="3501603"/>
            <a:chOff x="838198" y="2350230"/>
            <a:chExt cx="5769685" cy="3501603"/>
          </a:xfrm>
        </p:grpSpPr>
        <p:grpSp>
          <p:nvGrpSpPr>
            <p:cNvPr id="37" name="Group 36">
              <a:extLst>
                <a:ext uri="{FF2B5EF4-FFF2-40B4-BE49-F238E27FC236}">
                  <a16:creationId xmlns:a16="http://schemas.microsoft.com/office/drawing/2014/main" id="{4DBFEDF3-44EB-A1BD-8C52-DADC9D4149DE}"/>
                </a:ext>
              </a:extLst>
            </p:cNvPr>
            <p:cNvGrpSpPr/>
            <p:nvPr/>
          </p:nvGrpSpPr>
          <p:grpSpPr>
            <a:xfrm flipH="1">
              <a:off x="838198" y="2350230"/>
              <a:ext cx="4116187" cy="3501603"/>
              <a:chOff x="4486088" y="1906636"/>
              <a:chExt cx="4122499" cy="3501603"/>
            </a:xfrm>
          </p:grpSpPr>
          <p:grpSp>
            <p:nvGrpSpPr>
              <p:cNvPr id="38" name="Group 37">
                <a:extLst>
                  <a:ext uri="{FF2B5EF4-FFF2-40B4-BE49-F238E27FC236}">
                    <a16:creationId xmlns:a16="http://schemas.microsoft.com/office/drawing/2014/main" id="{C45FC7F1-5C1B-722A-336D-BBEF1A9704AA}"/>
                  </a:ext>
                </a:extLst>
              </p:cNvPr>
              <p:cNvGrpSpPr/>
              <p:nvPr/>
            </p:nvGrpSpPr>
            <p:grpSpPr>
              <a:xfrm>
                <a:off x="4486088" y="1906636"/>
                <a:ext cx="4122497" cy="1235498"/>
                <a:chOff x="4486089" y="1425389"/>
                <a:chExt cx="4122497" cy="1235498"/>
              </a:xfrm>
            </p:grpSpPr>
            <p:sp>
              <p:nvSpPr>
                <p:cNvPr id="45" name="Oval 44">
                  <a:extLst>
                    <a:ext uri="{FF2B5EF4-FFF2-40B4-BE49-F238E27FC236}">
                      <a16:creationId xmlns:a16="http://schemas.microsoft.com/office/drawing/2014/main" id="{A7FE63BC-ADC0-A249-8AEC-2158E10AA933}"/>
                    </a:ext>
                  </a:extLst>
                </p:cNvPr>
                <p:cNvSpPr/>
                <p:nvPr/>
              </p:nvSpPr>
              <p:spPr>
                <a:xfrm>
                  <a:off x="4486089" y="1425389"/>
                  <a:ext cx="1203512" cy="764614"/>
                </a:xfrm>
                <a:prstGeom prst="ellipse">
                  <a:avLst/>
                </a:prstGeom>
                <a:solidFill>
                  <a:schemeClr val="bg1"/>
                </a:solid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01</a:t>
                  </a:r>
                </a:p>
              </p:txBody>
            </p:sp>
            <p:sp>
              <p:nvSpPr>
                <p:cNvPr id="46" name="Flowchart: Alternate Process 45">
                  <a:extLst>
                    <a:ext uri="{FF2B5EF4-FFF2-40B4-BE49-F238E27FC236}">
                      <a16:creationId xmlns:a16="http://schemas.microsoft.com/office/drawing/2014/main" id="{60B1582D-547B-2925-106A-54FFFB2E33E1}"/>
                    </a:ext>
                  </a:extLst>
                </p:cNvPr>
                <p:cNvSpPr/>
                <p:nvPr/>
              </p:nvSpPr>
              <p:spPr>
                <a:xfrm>
                  <a:off x="5505823" y="1772533"/>
                  <a:ext cx="3102763" cy="888354"/>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solidFill>
                        <a:srgbClr val="C00000"/>
                      </a:solidFill>
                      <a:latin typeface="Readex Pro" pitchFamily="2" charset="-78"/>
                      <a:cs typeface="Readex Pro" pitchFamily="2" charset="-78"/>
                    </a:rPr>
                    <a:t>Hệ</a:t>
                  </a:r>
                  <a:r>
                    <a:rPr lang="en-US" sz="2400" dirty="0">
                      <a:solidFill>
                        <a:srgbClr val="C00000"/>
                      </a:solidFill>
                      <a:latin typeface="Readex Pro" pitchFamily="2" charset="-78"/>
                      <a:cs typeface="Readex Pro" pitchFamily="2" charset="-78"/>
                    </a:rPr>
                    <a:t> </a:t>
                  </a:r>
                  <a:r>
                    <a:rPr lang="en-US" sz="2400" dirty="0" err="1">
                      <a:solidFill>
                        <a:srgbClr val="C00000"/>
                      </a:solidFill>
                      <a:latin typeface="Readex Pro" pitchFamily="2" charset="-78"/>
                      <a:cs typeface="Readex Pro" pitchFamily="2" charset="-78"/>
                    </a:rPr>
                    <a:t>điều</a:t>
                  </a:r>
                  <a:r>
                    <a:rPr lang="en-US" sz="2400" dirty="0">
                      <a:solidFill>
                        <a:srgbClr val="C00000"/>
                      </a:solidFill>
                      <a:latin typeface="Readex Pro" pitchFamily="2" charset="-78"/>
                      <a:cs typeface="Readex Pro" pitchFamily="2" charset="-78"/>
                    </a:rPr>
                    <a:t> </a:t>
                  </a:r>
                  <a:r>
                    <a:rPr lang="en-US" sz="2400" dirty="0" err="1">
                      <a:solidFill>
                        <a:srgbClr val="C00000"/>
                      </a:solidFill>
                      <a:latin typeface="Readex Pro" pitchFamily="2" charset="-78"/>
                      <a:cs typeface="Readex Pro" pitchFamily="2" charset="-78"/>
                    </a:rPr>
                    <a:t>hành</a:t>
                  </a:r>
                  <a:r>
                    <a:rPr lang="en-US" sz="2400" dirty="0">
                      <a:solidFill>
                        <a:srgbClr val="C00000"/>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Hỗ</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trợ</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các</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thư</a:t>
                  </a:r>
                  <a:r>
                    <a:rPr lang="en-US" sz="2400" dirty="0">
                      <a:solidFill>
                        <a:schemeClr val="tx1"/>
                      </a:solidFill>
                      <a:latin typeface="Readex Pro" pitchFamily="2" charset="-78"/>
                      <a:cs typeface="Readex Pro" pitchFamily="2" charset="-78"/>
                    </a:rPr>
                    <a:t> </a:t>
                  </a:r>
                  <a:r>
                    <a:rPr lang="en-US" sz="2400" dirty="0" err="1">
                      <a:solidFill>
                        <a:schemeClr val="tx1"/>
                      </a:solidFill>
                      <a:latin typeface="Readex Pro" pitchFamily="2" charset="-78"/>
                      <a:cs typeface="Readex Pro" pitchFamily="2" charset="-78"/>
                    </a:rPr>
                    <a:t>viện</a:t>
                  </a:r>
                  <a:r>
                    <a:rPr lang="en-US" sz="2400" dirty="0">
                      <a:solidFill>
                        <a:schemeClr val="tx1"/>
                      </a:solidFill>
                      <a:latin typeface="Readex Pro" pitchFamily="2" charset="-78"/>
                      <a:cs typeface="Readex Pro" pitchFamily="2" charset="-78"/>
                    </a:rPr>
                    <a:t> </a:t>
                  </a:r>
                </a:p>
              </p:txBody>
            </p:sp>
          </p:grpSp>
          <p:grpSp>
            <p:nvGrpSpPr>
              <p:cNvPr id="39" name="Group 38">
                <a:extLst>
                  <a:ext uri="{FF2B5EF4-FFF2-40B4-BE49-F238E27FC236}">
                    <a16:creationId xmlns:a16="http://schemas.microsoft.com/office/drawing/2014/main" id="{6AED56E9-D604-E4C5-3FB3-CD3D227D1C5A}"/>
                  </a:ext>
                </a:extLst>
              </p:cNvPr>
              <p:cNvGrpSpPr/>
              <p:nvPr/>
            </p:nvGrpSpPr>
            <p:grpSpPr>
              <a:xfrm>
                <a:off x="4486089" y="2970704"/>
                <a:ext cx="4122496" cy="1249727"/>
                <a:chOff x="4486089" y="2970704"/>
                <a:chExt cx="4122496" cy="1249727"/>
              </a:xfrm>
            </p:grpSpPr>
            <p:sp>
              <p:nvSpPr>
                <p:cNvPr id="43" name="Oval 42">
                  <a:extLst>
                    <a:ext uri="{FF2B5EF4-FFF2-40B4-BE49-F238E27FC236}">
                      <a16:creationId xmlns:a16="http://schemas.microsoft.com/office/drawing/2014/main" id="{FFD12826-C82E-3653-7EA7-84E30C38CE3F}"/>
                    </a:ext>
                  </a:extLst>
                </p:cNvPr>
                <p:cNvSpPr/>
                <p:nvPr/>
              </p:nvSpPr>
              <p:spPr>
                <a:xfrm>
                  <a:off x="4486089" y="2970704"/>
                  <a:ext cx="1292412" cy="764614"/>
                </a:xfrm>
                <a:prstGeom prst="ellipse">
                  <a:avLst/>
                </a:prstGeom>
                <a:solidFill>
                  <a:schemeClr val="bg1"/>
                </a:solid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02</a:t>
                  </a:r>
                </a:p>
              </p:txBody>
            </p:sp>
            <p:sp>
              <p:nvSpPr>
                <p:cNvPr id="44" name="Flowchart: Alternate Process 43">
                  <a:extLst>
                    <a:ext uri="{FF2B5EF4-FFF2-40B4-BE49-F238E27FC236}">
                      <a16:creationId xmlns:a16="http://schemas.microsoft.com/office/drawing/2014/main" id="{F3B693CA-2103-79E4-2947-4D11C36574AB}"/>
                    </a:ext>
                  </a:extLst>
                </p:cNvPr>
                <p:cNvSpPr/>
                <p:nvPr/>
              </p:nvSpPr>
              <p:spPr>
                <a:xfrm>
                  <a:off x="5505820" y="3332077"/>
                  <a:ext cx="3102765" cy="888354"/>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solidFill>
                        <a:schemeClr val="accent6">
                          <a:lumMod val="50000"/>
                        </a:schemeClr>
                      </a:solidFill>
                      <a:latin typeface="Readex Pro" pitchFamily="2" charset="-78"/>
                      <a:cs typeface="Readex Pro" pitchFamily="2" charset="-78"/>
                    </a:rPr>
                    <a:t>Ngôn</a:t>
                  </a:r>
                  <a:r>
                    <a:rPr lang="en-US" sz="2400" dirty="0">
                      <a:solidFill>
                        <a:schemeClr val="accent6">
                          <a:lumMod val="50000"/>
                        </a:schemeClr>
                      </a:solidFill>
                      <a:latin typeface="Readex Pro" pitchFamily="2" charset="-78"/>
                      <a:cs typeface="Readex Pro" pitchFamily="2" charset="-78"/>
                    </a:rPr>
                    <a:t> </a:t>
                  </a:r>
                  <a:r>
                    <a:rPr lang="en-US" sz="2400" dirty="0" err="1">
                      <a:solidFill>
                        <a:schemeClr val="accent6">
                          <a:lumMod val="50000"/>
                        </a:schemeClr>
                      </a:solidFill>
                      <a:latin typeface="Readex Pro" pitchFamily="2" charset="-78"/>
                      <a:cs typeface="Readex Pro" pitchFamily="2" charset="-78"/>
                    </a:rPr>
                    <a:t>ngữ</a:t>
                  </a:r>
                  <a:r>
                    <a:rPr lang="en-US" sz="2400" dirty="0">
                      <a:solidFill>
                        <a:schemeClr val="accent6">
                          <a:lumMod val="50000"/>
                        </a:schemeClr>
                      </a:solidFill>
                      <a:latin typeface="Readex Pro" pitchFamily="2" charset="-78"/>
                      <a:cs typeface="Readex Pro" pitchFamily="2" charset="-78"/>
                    </a:rPr>
                    <a:t>: </a:t>
                  </a:r>
                  <a:r>
                    <a:rPr lang="en-US" sz="2400" dirty="0">
                      <a:solidFill>
                        <a:schemeClr val="tx1"/>
                      </a:solidFill>
                      <a:latin typeface="Readex Pro" pitchFamily="2" charset="-78"/>
                      <a:cs typeface="Readex Pro" pitchFamily="2" charset="-78"/>
                    </a:rPr>
                    <a:t>Python</a:t>
                  </a:r>
                </a:p>
              </p:txBody>
            </p:sp>
          </p:grpSp>
          <p:grpSp>
            <p:nvGrpSpPr>
              <p:cNvPr id="40" name="Group 39">
                <a:extLst>
                  <a:ext uri="{FF2B5EF4-FFF2-40B4-BE49-F238E27FC236}">
                    <a16:creationId xmlns:a16="http://schemas.microsoft.com/office/drawing/2014/main" id="{16495865-31FE-728E-2B1B-735EE7022428}"/>
                  </a:ext>
                </a:extLst>
              </p:cNvPr>
              <p:cNvGrpSpPr/>
              <p:nvPr/>
            </p:nvGrpSpPr>
            <p:grpSpPr>
              <a:xfrm>
                <a:off x="4486088" y="4034772"/>
                <a:ext cx="4122499" cy="1373467"/>
                <a:chOff x="4486089" y="4693022"/>
                <a:chExt cx="4122499" cy="1373467"/>
              </a:xfrm>
            </p:grpSpPr>
            <p:sp>
              <p:nvSpPr>
                <p:cNvPr id="41" name="Oval 40">
                  <a:extLst>
                    <a:ext uri="{FF2B5EF4-FFF2-40B4-BE49-F238E27FC236}">
                      <a16:creationId xmlns:a16="http://schemas.microsoft.com/office/drawing/2014/main" id="{BF9983DB-1000-0430-0E63-C36069278571}"/>
                    </a:ext>
                  </a:extLst>
                </p:cNvPr>
                <p:cNvSpPr/>
                <p:nvPr/>
              </p:nvSpPr>
              <p:spPr>
                <a:xfrm>
                  <a:off x="4486089" y="4693022"/>
                  <a:ext cx="1292412" cy="764614"/>
                </a:xfrm>
                <a:prstGeom prst="ellipse">
                  <a:avLst/>
                </a:prstGeom>
                <a:solidFill>
                  <a:schemeClr val="bg1"/>
                </a:solid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03</a:t>
                  </a:r>
                </a:p>
              </p:txBody>
            </p:sp>
            <p:sp>
              <p:nvSpPr>
                <p:cNvPr id="42" name="Flowchart: Alternate Process 41">
                  <a:extLst>
                    <a:ext uri="{FF2B5EF4-FFF2-40B4-BE49-F238E27FC236}">
                      <a16:creationId xmlns:a16="http://schemas.microsoft.com/office/drawing/2014/main" id="{D43C3473-A77A-0EC5-85F8-8E4116D95D7E}"/>
                    </a:ext>
                  </a:extLst>
                </p:cNvPr>
                <p:cNvSpPr/>
                <p:nvPr/>
              </p:nvSpPr>
              <p:spPr>
                <a:xfrm>
                  <a:off x="5505823" y="5178135"/>
                  <a:ext cx="3102765" cy="888354"/>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accent1">
                          <a:lumMod val="50000"/>
                        </a:schemeClr>
                      </a:solidFill>
                      <a:effectLst/>
                      <a:latin typeface="Readex Pro" pitchFamily="2" charset="-78"/>
                      <a:ea typeface="Times New Roman" panose="02020603050405020304" pitchFamily="18" charset="0"/>
                      <a:cs typeface="Readex Pro" pitchFamily="2" charset="-78"/>
                    </a:rPr>
                    <a:t>IDE</a:t>
                  </a:r>
                  <a:r>
                    <a:rPr lang="en-US" sz="2400" dirty="0">
                      <a:effectLst/>
                      <a:latin typeface="Readex Pro" pitchFamily="2" charset="-78"/>
                      <a:ea typeface="Times New Roman" panose="02020603050405020304" pitchFamily="18" charset="0"/>
                      <a:cs typeface="Readex Pro" pitchFamily="2" charset="-78"/>
                    </a:rPr>
                    <a:t>: PyCharm </a:t>
                  </a:r>
                  <a:r>
                    <a:rPr lang="en-US" sz="2400" dirty="0" err="1">
                      <a:effectLst/>
                      <a:latin typeface="Readex Pro" pitchFamily="2" charset="-78"/>
                      <a:ea typeface="Times New Roman" panose="02020603050405020304" pitchFamily="18" charset="0"/>
                      <a:cs typeface="Readex Pro" pitchFamily="2" charset="-78"/>
                    </a:rPr>
                    <a:t>hoặc</a:t>
                  </a:r>
                  <a:r>
                    <a:rPr lang="en-US" sz="2400" dirty="0">
                      <a:effectLst/>
                      <a:latin typeface="Readex Pro" pitchFamily="2" charset="-78"/>
                      <a:ea typeface="Times New Roman" panose="02020603050405020304" pitchFamily="18" charset="0"/>
                      <a:cs typeface="Readex Pro" pitchFamily="2" charset="-78"/>
                    </a:rPr>
                    <a:t> Visual Studio Code</a:t>
                  </a:r>
                  <a:endParaRPr lang="en-US" sz="2400" dirty="0">
                    <a:solidFill>
                      <a:schemeClr val="tx1"/>
                    </a:solidFill>
                    <a:latin typeface="Readex Pro" pitchFamily="2" charset="-78"/>
                    <a:cs typeface="Readex Pro" pitchFamily="2" charset="-78"/>
                  </a:endParaRPr>
                </a:p>
              </p:txBody>
            </p:sp>
          </p:grpSp>
        </p:grpSp>
        <p:sp>
          <p:nvSpPr>
            <p:cNvPr id="47" name="Oval 46">
              <a:extLst>
                <a:ext uri="{FF2B5EF4-FFF2-40B4-BE49-F238E27FC236}">
                  <a16:creationId xmlns:a16="http://schemas.microsoft.com/office/drawing/2014/main" id="{49906403-38D1-35A3-7AE8-E5B20D542518}"/>
                </a:ext>
              </a:extLst>
            </p:cNvPr>
            <p:cNvSpPr/>
            <p:nvPr/>
          </p:nvSpPr>
          <p:spPr>
            <a:xfrm>
              <a:off x="5037240" y="3116850"/>
              <a:ext cx="1570643" cy="1317641"/>
            </a:xfrm>
            <a:prstGeom prst="ellipse">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err="1">
                  <a:latin typeface="Readex Pro" pitchFamily="2" charset="-78"/>
                  <a:cs typeface="Readex Pro" pitchFamily="2" charset="-78"/>
                </a:rPr>
                <a:t>Phần</a:t>
              </a:r>
              <a:r>
                <a:rPr lang="en-US" sz="2400" b="1" dirty="0">
                  <a:latin typeface="Readex Pro" pitchFamily="2" charset="-78"/>
                  <a:cs typeface="Readex Pro" pitchFamily="2" charset="-78"/>
                </a:rPr>
                <a:t> </a:t>
              </a:r>
              <a:r>
                <a:rPr lang="en-US" sz="2400" b="1" dirty="0" err="1">
                  <a:latin typeface="Readex Pro" pitchFamily="2" charset="-78"/>
                  <a:cs typeface="Readex Pro" pitchFamily="2" charset="-78"/>
                </a:rPr>
                <a:t>mềm</a:t>
              </a:r>
              <a:endParaRPr lang="en-US" sz="2400" b="1" dirty="0">
                <a:latin typeface="Readex Pro" pitchFamily="2" charset="-78"/>
                <a:cs typeface="Readex Pro" pitchFamily="2" charset="-78"/>
              </a:endParaRPr>
            </a:p>
          </p:txBody>
        </p:sp>
        <p:cxnSp>
          <p:nvCxnSpPr>
            <p:cNvPr id="56" name="Straight Connector 55">
              <a:extLst>
                <a:ext uri="{FF2B5EF4-FFF2-40B4-BE49-F238E27FC236}">
                  <a16:creationId xmlns:a16="http://schemas.microsoft.com/office/drawing/2014/main" id="{E46FEC06-8A9B-97F5-5DA6-9BAC985DE869}"/>
                </a:ext>
              </a:extLst>
            </p:cNvPr>
            <p:cNvCxnSpPr>
              <a:stCxn id="45" idx="2"/>
              <a:endCxn id="47" idx="1"/>
            </p:cNvCxnSpPr>
            <p:nvPr/>
          </p:nvCxnSpPr>
          <p:spPr>
            <a:xfrm>
              <a:off x="4954385" y="2732537"/>
              <a:ext cx="312870" cy="577277"/>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BC63DD58-D785-0FDC-E10C-1956C2884985}"/>
                </a:ext>
              </a:extLst>
            </p:cNvPr>
            <p:cNvCxnSpPr>
              <a:stCxn id="43" idx="2"/>
              <a:endCxn id="47" idx="2"/>
            </p:cNvCxnSpPr>
            <p:nvPr/>
          </p:nvCxnSpPr>
          <p:spPr>
            <a:xfrm flipV="1">
              <a:off x="4954384" y="3775671"/>
              <a:ext cx="82856" cy="20934"/>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87ABE087-FEE1-206A-288E-462B0F999417}"/>
                </a:ext>
              </a:extLst>
            </p:cNvPr>
            <p:cNvCxnSpPr>
              <a:stCxn id="47" idx="3"/>
              <a:endCxn id="41" idx="2"/>
            </p:cNvCxnSpPr>
            <p:nvPr/>
          </p:nvCxnSpPr>
          <p:spPr>
            <a:xfrm flipH="1">
              <a:off x="4954385" y="4241527"/>
              <a:ext cx="312870" cy="619146"/>
            </a:xfrm>
            <a:prstGeom prst="line">
              <a:avLst/>
            </a:prstGeom>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014B5E63-1DD2-0B7F-7DA2-143BFE9C6C53}"/>
              </a:ext>
            </a:extLst>
          </p:cNvPr>
          <p:cNvGrpSpPr/>
          <p:nvPr/>
        </p:nvGrpSpPr>
        <p:grpSpPr>
          <a:xfrm>
            <a:off x="6406319" y="783456"/>
            <a:ext cx="5346239" cy="3268046"/>
            <a:chOff x="5310678" y="692978"/>
            <a:chExt cx="5346239" cy="3268046"/>
          </a:xfrm>
        </p:grpSpPr>
        <p:grpSp>
          <p:nvGrpSpPr>
            <p:cNvPr id="26" name="Group 25">
              <a:extLst>
                <a:ext uri="{FF2B5EF4-FFF2-40B4-BE49-F238E27FC236}">
                  <a16:creationId xmlns:a16="http://schemas.microsoft.com/office/drawing/2014/main" id="{58833FD0-F940-0899-03AF-AEE05E7A3091}"/>
                </a:ext>
              </a:extLst>
            </p:cNvPr>
            <p:cNvGrpSpPr/>
            <p:nvPr/>
          </p:nvGrpSpPr>
          <p:grpSpPr>
            <a:xfrm>
              <a:off x="7013157" y="692978"/>
              <a:ext cx="3643760" cy="3268046"/>
              <a:chOff x="4486088" y="1906636"/>
              <a:chExt cx="3643760" cy="3268046"/>
            </a:xfrm>
          </p:grpSpPr>
          <p:grpSp>
            <p:nvGrpSpPr>
              <p:cNvPr id="20" name="Group 19">
                <a:extLst>
                  <a:ext uri="{FF2B5EF4-FFF2-40B4-BE49-F238E27FC236}">
                    <a16:creationId xmlns:a16="http://schemas.microsoft.com/office/drawing/2014/main" id="{34DAF43F-B178-E518-CCB1-988441030F52}"/>
                  </a:ext>
                </a:extLst>
              </p:cNvPr>
              <p:cNvGrpSpPr/>
              <p:nvPr/>
            </p:nvGrpSpPr>
            <p:grpSpPr>
              <a:xfrm>
                <a:off x="4486088" y="1906636"/>
                <a:ext cx="3643760" cy="1017307"/>
                <a:chOff x="4486089" y="1425389"/>
                <a:chExt cx="3643760" cy="1017307"/>
              </a:xfrm>
            </p:grpSpPr>
            <p:sp>
              <p:nvSpPr>
                <p:cNvPr id="6" name="Oval 5">
                  <a:extLst>
                    <a:ext uri="{FF2B5EF4-FFF2-40B4-BE49-F238E27FC236}">
                      <a16:creationId xmlns:a16="http://schemas.microsoft.com/office/drawing/2014/main" id="{1D95B9FE-A13D-8352-A847-8A00AD967F3C}"/>
                    </a:ext>
                  </a:extLst>
                </p:cNvPr>
                <p:cNvSpPr/>
                <p:nvPr/>
              </p:nvSpPr>
              <p:spPr>
                <a:xfrm>
                  <a:off x="4486089" y="1425389"/>
                  <a:ext cx="1203512" cy="764614"/>
                </a:xfrm>
                <a:prstGeom prst="ellipse">
                  <a:avLst/>
                </a:prstGeom>
                <a:solidFill>
                  <a:schemeClr val="bg1"/>
                </a:solid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CPU</a:t>
                  </a:r>
                </a:p>
              </p:txBody>
            </p:sp>
            <p:sp>
              <p:nvSpPr>
                <p:cNvPr id="7" name="Flowchart: Alternate Process 6">
                  <a:extLst>
                    <a:ext uri="{FF2B5EF4-FFF2-40B4-BE49-F238E27FC236}">
                      <a16:creationId xmlns:a16="http://schemas.microsoft.com/office/drawing/2014/main" id="{A85BA195-7AA2-4235-6AD7-B7F2534E3E41}"/>
                    </a:ext>
                  </a:extLst>
                </p:cNvPr>
                <p:cNvSpPr/>
                <p:nvPr/>
              </p:nvSpPr>
              <p:spPr>
                <a:xfrm>
                  <a:off x="5505823" y="1787899"/>
                  <a:ext cx="2624026" cy="654797"/>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tx1"/>
                      </a:solidFill>
                      <a:latin typeface="Readex Pro" pitchFamily="2" charset="-78"/>
                      <a:cs typeface="Readex Pro" pitchFamily="2" charset="-78"/>
                    </a:rPr>
                    <a:t>≥</a:t>
                  </a:r>
                  <a:r>
                    <a:rPr lang="en-US" sz="2400" dirty="0">
                      <a:solidFill>
                        <a:schemeClr val="tx1"/>
                      </a:solidFill>
                      <a:latin typeface="Readex Pro" pitchFamily="2" charset="-78"/>
                      <a:cs typeface="Readex Pro" pitchFamily="2" charset="-78"/>
                    </a:rPr>
                    <a:t> </a:t>
                  </a:r>
                  <a:r>
                    <a:rPr lang="en-US" sz="2400" i="0" dirty="0">
                      <a:solidFill>
                        <a:schemeClr val="tx1"/>
                      </a:solidFill>
                      <a:effectLst/>
                      <a:latin typeface="Readex Pro" pitchFamily="2" charset="-78"/>
                      <a:cs typeface="Readex Pro" pitchFamily="2" charset="-78"/>
                    </a:rPr>
                    <a:t>2.0-3.0 GHz </a:t>
                  </a:r>
                  <a:endParaRPr lang="en-US" sz="2400" dirty="0">
                    <a:solidFill>
                      <a:schemeClr val="tx1"/>
                    </a:solidFill>
                    <a:latin typeface="Readex Pro" pitchFamily="2" charset="-78"/>
                    <a:cs typeface="Readex Pro" pitchFamily="2" charset="-78"/>
                  </a:endParaRPr>
                </a:p>
              </p:txBody>
            </p:sp>
          </p:grpSp>
          <p:grpSp>
            <p:nvGrpSpPr>
              <p:cNvPr id="22" name="Group 21">
                <a:extLst>
                  <a:ext uri="{FF2B5EF4-FFF2-40B4-BE49-F238E27FC236}">
                    <a16:creationId xmlns:a16="http://schemas.microsoft.com/office/drawing/2014/main" id="{3D84DF18-4C0C-EF2E-492E-9C92EF7291BB}"/>
                  </a:ext>
                </a:extLst>
              </p:cNvPr>
              <p:cNvGrpSpPr/>
              <p:nvPr/>
            </p:nvGrpSpPr>
            <p:grpSpPr>
              <a:xfrm>
                <a:off x="4486089" y="2970704"/>
                <a:ext cx="3643758" cy="1016170"/>
                <a:chOff x="4486089" y="2970704"/>
                <a:chExt cx="3643758" cy="1016170"/>
              </a:xfrm>
            </p:grpSpPr>
            <p:sp>
              <p:nvSpPr>
                <p:cNvPr id="9" name="Oval 8">
                  <a:extLst>
                    <a:ext uri="{FF2B5EF4-FFF2-40B4-BE49-F238E27FC236}">
                      <a16:creationId xmlns:a16="http://schemas.microsoft.com/office/drawing/2014/main" id="{988EF91E-6BDC-B878-6D62-2D3CFBD50BA2}"/>
                    </a:ext>
                  </a:extLst>
                </p:cNvPr>
                <p:cNvSpPr/>
                <p:nvPr/>
              </p:nvSpPr>
              <p:spPr>
                <a:xfrm>
                  <a:off x="4486089" y="2970704"/>
                  <a:ext cx="1292412" cy="764614"/>
                </a:xfrm>
                <a:prstGeom prst="ellipse">
                  <a:avLst/>
                </a:prstGeom>
                <a:solidFill>
                  <a:schemeClr val="bg1"/>
                </a:solid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RAM</a:t>
                  </a:r>
                </a:p>
              </p:txBody>
            </p:sp>
            <p:sp>
              <p:nvSpPr>
                <p:cNvPr id="12" name="Flowchart: Alternate Process 11">
                  <a:extLst>
                    <a:ext uri="{FF2B5EF4-FFF2-40B4-BE49-F238E27FC236}">
                      <a16:creationId xmlns:a16="http://schemas.microsoft.com/office/drawing/2014/main" id="{D56393E9-2C10-8B9D-C79A-9A45F11D11FC}"/>
                    </a:ext>
                  </a:extLst>
                </p:cNvPr>
                <p:cNvSpPr/>
                <p:nvPr/>
              </p:nvSpPr>
              <p:spPr>
                <a:xfrm>
                  <a:off x="5505820" y="3332077"/>
                  <a:ext cx="2624027" cy="654797"/>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tx1"/>
                      </a:solidFill>
                      <a:latin typeface="Readex Pro" pitchFamily="2" charset="-78"/>
                      <a:cs typeface="Readex Pro" pitchFamily="2" charset="-78"/>
                    </a:rPr>
                    <a:t>≥</a:t>
                  </a:r>
                  <a:r>
                    <a:rPr lang="en-US" sz="2400" dirty="0">
                      <a:solidFill>
                        <a:schemeClr val="tx1"/>
                      </a:solidFill>
                      <a:latin typeface="Readex Pro" pitchFamily="2" charset="-78"/>
                      <a:cs typeface="Readex Pro" pitchFamily="2" charset="-78"/>
                    </a:rPr>
                    <a:t> </a:t>
                  </a:r>
                  <a:r>
                    <a:rPr lang="en-US" sz="2400" i="0" dirty="0">
                      <a:solidFill>
                        <a:schemeClr val="tx1"/>
                      </a:solidFill>
                      <a:effectLst/>
                      <a:latin typeface="Readex Pro" pitchFamily="2" charset="-78"/>
                      <a:cs typeface="Readex Pro" pitchFamily="2" charset="-78"/>
                    </a:rPr>
                    <a:t>8.0 GB</a:t>
                  </a:r>
                  <a:endParaRPr lang="en-US" sz="2400" dirty="0">
                    <a:solidFill>
                      <a:schemeClr val="tx1"/>
                    </a:solidFill>
                    <a:latin typeface="Readex Pro" pitchFamily="2" charset="-78"/>
                    <a:cs typeface="Readex Pro" pitchFamily="2" charset="-78"/>
                  </a:endParaRPr>
                </a:p>
              </p:txBody>
            </p:sp>
          </p:grpSp>
          <p:grpSp>
            <p:nvGrpSpPr>
              <p:cNvPr id="21" name="Group 20">
                <a:extLst>
                  <a:ext uri="{FF2B5EF4-FFF2-40B4-BE49-F238E27FC236}">
                    <a16:creationId xmlns:a16="http://schemas.microsoft.com/office/drawing/2014/main" id="{5D997B84-25A3-74C3-F45F-1C01F435F420}"/>
                  </a:ext>
                </a:extLst>
              </p:cNvPr>
              <p:cNvGrpSpPr/>
              <p:nvPr/>
            </p:nvGrpSpPr>
            <p:grpSpPr>
              <a:xfrm>
                <a:off x="4486088" y="4034772"/>
                <a:ext cx="3643760" cy="1139910"/>
                <a:chOff x="4486089" y="4693022"/>
                <a:chExt cx="3643760" cy="1139910"/>
              </a:xfrm>
            </p:grpSpPr>
            <p:sp>
              <p:nvSpPr>
                <p:cNvPr id="10" name="Oval 9">
                  <a:extLst>
                    <a:ext uri="{FF2B5EF4-FFF2-40B4-BE49-F238E27FC236}">
                      <a16:creationId xmlns:a16="http://schemas.microsoft.com/office/drawing/2014/main" id="{A4CB3228-A726-BFF6-63EF-1D3A046F0449}"/>
                    </a:ext>
                  </a:extLst>
                </p:cNvPr>
                <p:cNvSpPr/>
                <p:nvPr/>
              </p:nvSpPr>
              <p:spPr>
                <a:xfrm>
                  <a:off x="4486089" y="4693022"/>
                  <a:ext cx="1292412" cy="764614"/>
                </a:xfrm>
                <a:prstGeom prst="ellipse">
                  <a:avLst/>
                </a:prstGeom>
                <a:solidFill>
                  <a:schemeClr val="bg1"/>
                </a:solid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latin typeface="Readex Pro" pitchFamily="2" charset="-78"/>
                      <a:cs typeface="Readex Pro" pitchFamily="2" charset="-78"/>
                    </a:rPr>
                    <a:t>HDD</a:t>
                  </a:r>
                </a:p>
              </p:txBody>
            </p:sp>
            <p:sp>
              <p:nvSpPr>
                <p:cNvPr id="13" name="Flowchart: Alternate Process 12">
                  <a:extLst>
                    <a:ext uri="{FF2B5EF4-FFF2-40B4-BE49-F238E27FC236}">
                      <a16:creationId xmlns:a16="http://schemas.microsoft.com/office/drawing/2014/main" id="{30F18E41-C3DB-620E-E7F1-E5F7B9052D68}"/>
                    </a:ext>
                  </a:extLst>
                </p:cNvPr>
                <p:cNvSpPr/>
                <p:nvPr/>
              </p:nvSpPr>
              <p:spPr>
                <a:xfrm>
                  <a:off x="5505823" y="5178135"/>
                  <a:ext cx="2624026" cy="654797"/>
                </a:xfrm>
                <a:prstGeom prst="flowChartAlternateProcess">
                  <a:avLst/>
                </a:prstGeom>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tx1"/>
                      </a:solidFill>
                      <a:latin typeface="Readex Pro" pitchFamily="2" charset="-78"/>
                      <a:cs typeface="Readex Pro" pitchFamily="2" charset="-78"/>
                    </a:rPr>
                    <a:t>≥</a:t>
                  </a:r>
                  <a:r>
                    <a:rPr lang="en-US" sz="2400" dirty="0">
                      <a:solidFill>
                        <a:schemeClr val="tx1"/>
                      </a:solidFill>
                      <a:latin typeface="Readex Pro" pitchFamily="2" charset="-78"/>
                      <a:cs typeface="Readex Pro" pitchFamily="2" charset="-78"/>
                    </a:rPr>
                    <a:t> 256</a:t>
                  </a:r>
                  <a:r>
                    <a:rPr lang="en-US" sz="2400" i="0" dirty="0">
                      <a:solidFill>
                        <a:schemeClr val="tx1"/>
                      </a:solidFill>
                      <a:effectLst/>
                      <a:latin typeface="Readex Pro" pitchFamily="2" charset="-78"/>
                      <a:cs typeface="Readex Pro" pitchFamily="2" charset="-78"/>
                    </a:rPr>
                    <a:t> GB</a:t>
                  </a:r>
                  <a:endParaRPr lang="en-US" sz="2400" dirty="0">
                    <a:solidFill>
                      <a:schemeClr val="tx1"/>
                    </a:solidFill>
                    <a:latin typeface="Readex Pro" pitchFamily="2" charset="-78"/>
                    <a:cs typeface="Readex Pro" pitchFamily="2" charset="-78"/>
                  </a:endParaRPr>
                </a:p>
              </p:txBody>
            </p:sp>
          </p:grpSp>
        </p:grpSp>
        <p:sp>
          <p:nvSpPr>
            <p:cNvPr id="17" name="Oval 16">
              <a:extLst>
                <a:ext uri="{FF2B5EF4-FFF2-40B4-BE49-F238E27FC236}">
                  <a16:creationId xmlns:a16="http://schemas.microsoft.com/office/drawing/2014/main" id="{5D0F4552-8CC3-2D0F-2625-84E616B7C54F}"/>
                </a:ext>
              </a:extLst>
            </p:cNvPr>
            <p:cNvSpPr/>
            <p:nvPr/>
          </p:nvSpPr>
          <p:spPr>
            <a:xfrm>
              <a:off x="5310678" y="1505986"/>
              <a:ext cx="1570643" cy="1317641"/>
            </a:xfrm>
            <a:prstGeom prst="ellipse">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err="1">
                  <a:latin typeface="Readex Pro" pitchFamily="2" charset="-78"/>
                  <a:cs typeface="Readex Pro" pitchFamily="2" charset="-78"/>
                </a:rPr>
                <a:t>Phần</a:t>
              </a:r>
              <a:r>
                <a:rPr lang="en-US" sz="2400" b="1" dirty="0">
                  <a:latin typeface="Readex Pro" pitchFamily="2" charset="-78"/>
                  <a:cs typeface="Readex Pro" pitchFamily="2" charset="-78"/>
                </a:rPr>
                <a:t> </a:t>
              </a:r>
              <a:r>
                <a:rPr lang="en-US" sz="2400" b="1" dirty="0" err="1">
                  <a:latin typeface="Readex Pro" pitchFamily="2" charset="-78"/>
                  <a:cs typeface="Readex Pro" pitchFamily="2" charset="-78"/>
                </a:rPr>
                <a:t>cứng</a:t>
              </a:r>
              <a:endParaRPr lang="en-US" sz="2400" b="1" dirty="0">
                <a:latin typeface="Readex Pro" pitchFamily="2" charset="-78"/>
                <a:cs typeface="Readex Pro" pitchFamily="2" charset="-78"/>
              </a:endParaRPr>
            </a:p>
          </p:txBody>
        </p:sp>
        <p:cxnSp>
          <p:nvCxnSpPr>
            <p:cNvPr id="49" name="Straight Connector 48">
              <a:extLst>
                <a:ext uri="{FF2B5EF4-FFF2-40B4-BE49-F238E27FC236}">
                  <a16:creationId xmlns:a16="http://schemas.microsoft.com/office/drawing/2014/main" id="{8B6961EF-48A3-22F1-8143-76C107D51443}"/>
                </a:ext>
              </a:extLst>
            </p:cNvPr>
            <p:cNvCxnSpPr>
              <a:stCxn id="17" idx="7"/>
              <a:endCxn id="6" idx="2"/>
            </p:cNvCxnSpPr>
            <p:nvPr/>
          </p:nvCxnSpPr>
          <p:spPr>
            <a:xfrm flipV="1">
              <a:off x="6651306" y="1075285"/>
              <a:ext cx="361851" cy="623665"/>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E76E7B0B-EA97-7F83-0DFB-BDB8B05B3152}"/>
                </a:ext>
              </a:extLst>
            </p:cNvPr>
            <p:cNvCxnSpPr>
              <a:stCxn id="17" idx="6"/>
              <a:endCxn id="9" idx="2"/>
            </p:cNvCxnSpPr>
            <p:nvPr/>
          </p:nvCxnSpPr>
          <p:spPr>
            <a:xfrm flipV="1">
              <a:off x="6881321" y="2139353"/>
              <a:ext cx="131837" cy="25454"/>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849FAE6E-A3DC-CEFE-E930-95767DC92178}"/>
                </a:ext>
              </a:extLst>
            </p:cNvPr>
            <p:cNvCxnSpPr>
              <a:stCxn id="17" idx="5"/>
              <a:endCxn id="10" idx="2"/>
            </p:cNvCxnSpPr>
            <p:nvPr/>
          </p:nvCxnSpPr>
          <p:spPr>
            <a:xfrm>
              <a:off x="6651306" y="2630663"/>
              <a:ext cx="361851" cy="572758"/>
            </a:xfrm>
            <a:prstGeom prst="line">
              <a:avLst/>
            </a:prstGeom>
          </p:spPr>
          <p:style>
            <a:lnRef idx="3">
              <a:schemeClr val="dk1"/>
            </a:lnRef>
            <a:fillRef idx="0">
              <a:schemeClr val="dk1"/>
            </a:fillRef>
            <a:effectRef idx="2">
              <a:schemeClr val="dk1"/>
            </a:effectRef>
            <a:fontRef idx="minor">
              <a:schemeClr val="tx1"/>
            </a:fontRef>
          </p:style>
        </p:cxnSp>
      </p:grpSp>
      <p:sp>
        <p:nvSpPr>
          <p:cNvPr id="63" name="TextBox 62">
            <a:extLst>
              <a:ext uri="{FF2B5EF4-FFF2-40B4-BE49-F238E27FC236}">
                <a16:creationId xmlns:a16="http://schemas.microsoft.com/office/drawing/2014/main" id="{C84419D1-74E7-09E3-9881-C4537612A23C}"/>
              </a:ext>
            </a:extLst>
          </p:cNvPr>
          <p:cNvSpPr txBox="1"/>
          <p:nvPr/>
        </p:nvSpPr>
        <p:spPr>
          <a:xfrm>
            <a:off x="5785682" y="2715174"/>
            <a:ext cx="1188146" cy="1169551"/>
          </a:xfrm>
          <a:prstGeom prst="rect">
            <a:avLst/>
          </a:prstGeom>
          <a:noFill/>
        </p:spPr>
        <p:txBody>
          <a:bodyPr wrap="none" rtlCol="0">
            <a:spAutoFit/>
          </a:bodyPr>
          <a:lstStyle/>
          <a:p>
            <a:pPr algn="ctr"/>
            <a:r>
              <a:rPr lang="en-US" sz="3500" b="1" dirty="0" err="1">
                <a:solidFill>
                  <a:srgbClr val="0070C0"/>
                </a:solidFill>
                <a:latin typeface="Readex Pro" pitchFamily="2" charset="-78"/>
                <a:cs typeface="Readex Pro" pitchFamily="2" charset="-78"/>
              </a:rPr>
              <a:t>Yêu</a:t>
            </a:r>
            <a:r>
              <a:rPr lang="en-US" sz="3500" b="1" dirty="0">
                <a:solidFill>
                  <a:srgbClr val="0070C0"/>
                </a:solidFill>
                <a:latin typeface="Readex Pro" pitchFamily="2" charset="-78"/>
                <a:cs typeface="Readex Pro" pitchFamily="2" charset="-78"/>
              </a:rPr>
              <a:t> </a:t>
            </a:r>
          </a:p>
          <a:p>
            <a:pPr algn="ctr"/>
            <a:r>
              <a:rPr lang="en-US" sz="3500" b="1" dirty="0" err="1">
                <a:solidFill>
                  <a:srgbClr val="0070C0"/>
                </a:solidFill>
                <a:latin typeface="Readex Pro" pitchFamily="2" charset="-78"/>
                <a:cs typeface="Readex Pro" pitchFamily="2" charset="-78"/>
              </a:rPr>
              <a:t>cầu</a:t>
            </a:r>
            <a:endParaRPr lang="en-US" sz="3500" b="1" dirty="0">
              <a:solidFill>
                <a:srgbClr val="0070C0"/>
              </a:solidFill>
              <a:latin typeface="Readex Pro" pitchFamily="2" charset="-78"/>
              <a:cs typeface="Readex Pro" pitchFamily="2" charset="-78"/>
            </a:endParaRPr>
          </a:p>
        </p:txBody>
      </p:sp>
      <p:grpSp>
        <p:nvGrpSpPr>
          <p:cNvPr id="1027" name="Group 1026">
            <a:extLst>
              <a:ext uri="{FF2B5EF4-FFF2-40B4-BE49-F238E27FC236}">
                <a16:creationId xmlns:a16="http://schemas.microsoft.com/office/drawing/2014/main" id="{EEFDE8A7-A9E3-FB99-4769-3976B3EDD633}"/>
              </a:ext>
            </a:extLst>
          </p:cNvPr>
          <p:cNvGrpSpPr/>
          <p:nvPr/>
        </p:nvGrpSpPr>
        <p:grpSpPr>
          <a:xfrm>
            <a:off x="6096000" y="4249786"/>
            <a:ext cx="6094281" cy="1828169"/>
            <a:chOff x="6096000" y="4249786"/>
            <a:chExt cx="6094281" cy="1828169"/>
          </a:xfrm>
        </p:grpSpPr>
        <p:pic>
          <p:nvPicPr>
            <p:cNvPr id="1026" name="Picture 2">
              <a:extLst>
                <a:ext uri="{FF2B5EF4-FFF2-40B4-BE49-F238E27FC236}">
                  <a16:creationId xmlns:a16="http://schemas.microsoft.com/office/drawing/2014/main" id="{6BC911EF-AB3C-3B8F-ECF7-82FCD52AC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1150" y="4249786"/>
              <a:ext cx="3259131" cy="182816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70AE7501-3BE8-6BC6-0553-2CE6A5497049}"/>
                </a:ext>
              </a:extLst>
            </p:cNvPr>
            <p:cNvSpPr txBox="1"/>
            <p:nvPr/>
          </p:nvSpPr>
          <p:spPr>
            <a:xfrm>
              <a:off x="6096000" y="5423989"/>
              <a:ext cx="2816797" cy="461665"/>
            </a:xfrm>
            <a:prstGeom prst="rect">
              <a:avLst/>
            </a:prstGeom>
            <a:noFill/>
          </p:spPr>
          <p:txBody>
            <a:bodyPr wrap="none" rtlCol="0">
              <a:spAutoFit/>
            </a:bodyPr>
            <a:lstStyle/>
            <a:p>
              <a:r>
                <a:rPr lang="en-US" sz="2400" dirty="0" err="1">
                  <a:solidFill>
                    <a:srgbClr val="FF0000"/>
                  </a:solidFill>
                  <a:latin typeface="Readex Pro" pitchFamily="2" charset="-78"/>
                  <a:cs typeface="Readex Pro" pitchFamily="2" charset="-78"/>
                </a:rPr>
                <a:t>Tốc</a:t>
              </a:r>
              <a:r>
                <a:rPr lang="en-US" sz="2400" dirty="0">
                  <a:solidFill>
                    <a:srgbClr val="FF0000"/>
                  </a:solidFill>
                  <a:latin typeface="Readex Pro" pitchFamily="2" charset="-78"/>
                  <a:cs typeface="Readex Pro" pitchFamily="2" charset="-78"/>
                </a:rPr>
                <a:t> </a:t>
              </a:r>
              <a:r>
                <a:rPr lang="en-US" sz="2400" dirty="0" err="1">
                  <a:solidFill>
                    <a:srgbClr val="FF0000"/>
                  </a:solidFill>
                  <a:latin typeface="Readex Pro" pitchFamily="2" charset="-78"/>
                  <a:cs typeface="Readex Pro" pitchFamily="2" charset="-78"/>
                </a:rPr>
                <a:t>độ</a:t>
              </a:r>
              <a:r>
                <a:rPr lang="en-US" sz="2400" dirty="0">
                  <a:solidFill>
                    <a:srgbClr val="FF0000"/>
                  </a:solidFill>
                  <a:latin typeface="Readex Pro" pitchFamily="2" charset="-78"/>
                  <a:cs typeface="Readex Pro" pitchFamily="2" charset="-78"/>
                </a:rPr>
                <a:t> </a:t>
              </a:r>
              <a:r>
                <a:rPr lang="en-US" sz="2400" dirty="0" err="1">
                  <a:solidFill>
                    <a:srgbClr val="FF0000"/>
                  </a:solidFill>
                  <a:latin typeface="Readex Pro" pitchFamily="2" charset="-78"/>
                  <a:cs typeface="Readex Pro" pitchFamily="2" charset="-78"/>
                </a:rPr>
                <a:t>xử</a:t>
              </a:r>
              <a:r>
                <a:rPr lang="en-US" sz="2400" dirty="0">
                  <a:solidFill>
                    <a:srgbClr val="FF0000"/>
                  </a:solidFill>
                  <a:latin typeface="Readex Pro" pitchFamily="2" charset="-78"/>
                  <a:cs typeface="Readex Pro" pitchFamily="2" charset="-78"/>
                </a:rPr>
                <a:t> </a:t>
              </a:r>
              <a:r>
                <a:rPr lang="en-US" sz="2400" dirty="0" err="1">
                  <a:solidFill>
                    <a:srgbClr val="FF0000"/>
                  </a:solidFill>
                  <a:latin typeface="Readex Pro" pitchFamily="2" charset="-78"/>
                  <a:cs typeface="Readex Pro" pitchFamily="2" charset="-78"/>
                </a:rPr>
                <a:t>lý</a:t>
              </a:r>
              <a:r>
                <a:rPr lang="en-US" sz="2400" dirty="0">
                  <a:solidFill>
                    <a:srgbClr val="FF0000"/>
                  </a:solidFill>
                  <a:latin typeface="Readex Pro" pitchFamily="2" charset="-78"/>
                  <a:cs typeface="Readex Pro" pitchFamily="2" charset="-78"/>
                </a:rPr>
                <a:t> </a:t>
              </a:r>
              <a:r>
                <a:rPr lang="en-US" sz="2400" dirty="0" err="1">
                  <a:solidFill>
                    <a:srgbClr val="FF0000"/>
                  </a:solidFill>
                  <a:latin typeface="Readex Pro" pitchFamily="2" charset="-78"/>
                  <a:cs typeface="Readex Pro" pitchFamily="2" charset="-78"/>
                </a:rPr>
                <a:t>tăng</a:t>
              </a:r>
              <a:r>
                <a:rPr lang="en-US" sz="2400" dirty="0">
                  <a:solidFill>
                    <a:srgbClr val="FF0000"/>
                  </a:solidFill>
                  <a:latin typeface="Readex Pro" pitchFamily="2" charset="-78"/>
                  <a:cs typeface="Readex Pro" pitchFamily="2" charset="-78"/>
                </a:rPr>
                <a:t> </a:t>
              </a:r>
            </a:p>
          </p:txBody>
        </p:sp>
        <p:sp>
          <p:nvSpPr>
            <p:cNvPr id="1025" name="Arrow: Up 1024">
              <a:extLst>
                <a:ext uri="{FF2B5EF4-FFF2-40B4-BE49-F238E27FC236}">
                  <a16:creationId xmlns:a16="http://schemas.microsoft.com/office/drawing/2014/main" id="{430E78BE-7B51-1908-AEC6-D1012193ED4C}"/>
                </a:ext>
              </a:extLst>
            </p:cNvPr>
            <p:cNvSpPr/>
            <p:nvPr/>
          </p:nvSpPr>
          <p:spPr>
            <a:xfrm>
              <a:off x="8618875" y="5122446"/>
              <a:ext cx="448404" cy="413037"/>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63500">
                    <a:schemeClr val="accent1">
                      <a:satMod val="175000"/>
                      <a:alpha val="40000"/>
                    </a:schemeClr>
                  </a:glow>
                </a:effectLst>
                <a:latin typeface="Readex Pro" pitchFamily="2" charset="-78"/>
                <a:cs typeface="Readex Pro" pitchFamily="2" charset="-78"/>
              </a:endParaRPr>
            </a:p>
          </p:txBody>
        </p:sp>
      </p:grpSp>
      <p:sp>
        <p:nvSpPr>
          <p:cNvPr id="5" name="Title 1">
            <a:extLst>
              <a:ext uri="{FF2B5EF4-FFF2-40B4-BE49-F238E27FC236}">
                <a16:creationId xmlns:a16="http://schemas.microsoft.com/office/drawing/2014/main" id="{E3CA2DB8-5F1C-9B48-C90B-22CFB9F3D6B4}"/>
              </a:ext>
            </a:extLst>
          </p:cNvPr>
          <p:cNvSpPr txBox="1">
            <a:spLocks/>
          </p:cNvSpPr>
          <p:nvPr/>
        </p:nvSpPr>
        <p:spPr>
          <a:xfrm>
            <a:off x="838200" y="838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t>3. K-means, </a:t>
            </a:r>
            <a:r>
              <a:rPr lang="en-US" dirty="0" err="1"/>
              <a:t>FastMarkerCluster</a:t>
            </a:r>
            <a:br>
              <a:rPr lang="en-US" dirty="0"/>
            </a:br>
            <a:r>
              <a:rPr lang="en-US" sz="2400" dirty="0" err="1"/>
              <a:t>Cấu</a:t>
            </a:r>
            <a:r>
              <a:rPr lang="en-US" sz="2400" dirty="0"/>
              <a:t> </a:t>
            </a:r>
            <a:r>
              <a:rPr lang="en-US" sz="2400" dirty="0" err="1"/>
              <a:t>hình</a:t>
            </a:r>
            <a:r>
              <a:rPr lang="en-US" sz="2400" dirty="0"/>
              <a:t> </a:t>
            </a:r>
            <a:r>
              <a:rPr lang="en-US" sz="2400" dirty="0" err="1"/>
              <a:t>máy</a:t>
            </a:r>
            <a:r>
              <a:rPr lang="en-US" sz="2400" dirty="0"/>
              <a:t> </a:t>
            </a:r>
            <a:r>
              <a:rPr lang="en-US" sz="2400" dirty="0" err="1"/>
              <a:t>tính</a:t>
            </a:r>
            <a:endParaRPr lang="en-US" dirty="0"/>
          </a:p>
        </p:txBody>
      </p:sp>
    </p:spTree>
    <p:extLst>
      <p:ext uri="{BB962C8B-B14F-4D97-AF65-F5344CB8AC3E}">
        <p14:creationId xmlns:p14="http://schemas.microsoft.com/office/powerpoint/2010/main" val="367689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barn(inVertical)">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6D8C-BABB-8AF6-2A02-2860AD51C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A63A2-9455-1FB8-7C1F-97DBB15AFBB5}"/>
              </a:ext>
            </a:extLst>
          </p:cNvPr>
          <p:cNvSpPr>
            <a:spLocks noGrp="1"/>
          </p:cNvSpPr>
          <p:nvPr>
            <p:ph type="ctrTitle"/>
          </p:nvPr>
        </p:nvSpPr>
        <p:spPr>
          <a:xfrm>
            <a:off x="493144" y="1557106"/>
            <a:ext cx="11205713" cy="2200204"/>
          </a:xfrm>
        </p:spPr>
        <p:txBody>
          <a:bodyPr/>
          <a:lstStyle/>
          <a:p>
            <a:r>
              <a:rPr lang="en-US" dirty="0"/>
              <a:t>4.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sp>
        <p:nvSpPr>
          <p:cNvPr id="5" name="Subtitle 4">
            <a:extLst>
              <a:ext uri="{FF2B5EF4-FFF2-40B4-BE49-F238E27FC236}">
                <a16:creationId xmlns:a16="http://schemas.microsoft.com/office/drawing/2014/main" id="{1C23A8BB-36EB-4C93-B1EB-07A679B145C8}"/>
              </a:ext>
            </a:extLst>
          </p:cNvPr>
          <p:cNvSpPr>
            <a:spLocks noGrp="1"/>
          </p:cNvSpPr>
          <p:nvPr>
            <p:ph type="subTitle" idx="1"/>
          </p:nvPr>
        </p:nvSpPr>
        <p:spPr>
          <a:xfrm>
            <a:off x="616236" y="4821385"/>
            <a:ext cx="11205713" cy="1036706"/>
          </a:xfrm>
        </p:spPr>
        <p:txBody>
          <a:bodyPr/>
          <a:lstStyle/>
          <a:p>
            <a:endParaRPr lang="en-US" dirty="0"/>
          </a:p>
        </p:txBody>
      </p:sp>
      <p:sp>
        <p:nvSpPr>
          <p:cNvPr id="6" name="Text Placeholder 5">
            <a:extLst>
              <a:ext uri="{FF2B5EF4-FFF2-40B4-BE49-F238E27FC236}">
                <a16:creationId xmlns:a16="http://schemas.microsoft.com/office/drawing/2014/main" id="{6403DD9F-4913-F7E0-5BB3-52CF2D9C8B6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4534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6013-06E4-4FE3-B32E-DA92BF2459FF}"/>
              </a:ext>
            </a:extLst>
          </p:cNvPr>
          <p:cNvSpPr>
            <a:spLocks noGrp="1"/>
          </p:cNvSpPr>
          <p:nvPr>
            <p:ph type="title"/>
          </p:nvPr>
        </p:nvSpPr>
        <p:spPr/>
        <p:txBody>
          <a:bodyPr/>
          <a:lstStyle/>
          <a:p>
            <a:r>
              <a:rPr lang="en-US" dirty="0"/>
              <a:t>4.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pic>
        <p:nvPicPr>
          <p:cNvPr id="6" name="Picture 5">
            <a:extLst>
              <a:ext uri="{FF2B5EF4-FFF2-40B4-BE49-F238E27FC236}">
                <a16:creationId xmlns:a16="http://schemas.microsoft.com/office/drawing/2014/main" id="{EE3FBD2C-48A5-4D3A-8F9D-9DB59B03EE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7432" y="37705"/>
            <a:ext cx="4837667" cy="6343135"/>
          </a:xfrm>
          <a:prstGeom prst="rect">
            <a:avLst/>
          </a:prstGeom>
        </p:spPr>
      </p:pic>
      <p:sp>
        <p:nvSpPr>
          <p:cNvPr id="7" name="TextBox 6">
            <a:extLst>
              <a:ext uri="{FF2B5EF4-FFF2-40B4-BE49-F238E27FC236}">
                <a16:creationId xmlns:a16="http://schemas.microsoft.com/office/drawing/2014/main" id="{59ACDD51-C89D-4FCF-AA13-66A9B0EE461F}"/>
              </a:ext>
            </a:extLst>
          </p:cNvPr>
          <p:cNvSpPr txBox="1"/>
          <p:nvPr/>
        </p:nvSpPr>
        <p:spPr>
          <a:xfrm>
            <a:off x="838200" y="2398461"/>
            <a:ext cx="5301207" cy="2308324"/>
          </a:xfrm>
          <a:prstGeom prst="rect">
            <a:avLst/>
          </a:prstGeom>
          <a:noFill/>
        </p:spPr>
        <p:txBody>
          <a:bodyPr wrap="square" rtlCol="0">
            <a:spAutoFit/>
          </a:bodyPr>
          <a:lstStyle/>
          <a:p>
            <a:pPr algn="ctr"/>
            <a:r>
              <a:rPr lang="en-US" sz="4800" b="1" dirty="0" err="1">
                <a:latin typeface="Readex Pro" pitchFamily="2" charset="-78"/>
                <a:cs typeface="Readex Pro" pitchFamily="2" charset="-78"/>
              </a:rPr>
              <a:t>Loại</a:t>
            </a:r>
            <a:r>
              <a:rPr lang="en-US" sz="4800" b="1" dirty="0">
                <a:latin typeface="Readex Pro" pitchFamily="2" charset="-78"/>
                <a:cs typeface="Readex Pro" pitchFamily="2" charset="-78"/>
              </a:rPr>
              <a:t> </a:t>
            </a:r>
            <a:r>
              <a:rPr lang="en-US" sz="4800" b="1" dirty="0" err="1">
                <a:latin typeface="Readex Pro" pitchFamily="2" charset="-78"/>
                <a:cs typeface="Readex Pro" pitchFamily="2" charset="-78"/>
              </a:rPr>
              <a:t>tội</a:t>
            </a:r>
            <a:r>
              <a:rPr lang="en-US" sz="4800" b="1" dirty="0">
                <a:latin typeface="Readex Pro" pitchFamily="2" charset="-78"/>
                <a:cs typeface="Readex Pro" pitchFamily="2" charset="-78"/>
              </a:rPr>
              <a:t> </a:t>
            </a:r>
            <a:r>
              <a:rPr lang="en-US" sz="4800" b="1" dirty="0" err="1">
                <a:latin typeface="Readex Pro" pitchFamily="2" charset="-78"/>
                <a:cs typeface="Readex Pro" pitchFamily="2" charset="-78"/>
              </a:rPr>
              <a:t>phạm</a:t>
            </a:r>
            <a:endParaRPr lang="en-US" sz="4800" b="1" dirty="0">
              <a:latin typeface="Readex Pro" pitchFamily="2" charset="-78"/>
              <a:cs typeface="Readex Pro" pitchFamily="2" charset="-78"/>
            </a:endParaRPr>
          </a:p>
          <a:p>
            <a:pPr algn="ctr"/>
            <a:r>
              <a:rPr lang="en-US" sz="4800" b="1" dirty="0" err="1">
                <a:latin typeface="Readex Pro" pitchFamily="2" charset="-78"/>
                <a:cs typeface="Readex Pro" pitchFamily="2" charset="-78"/>
              </a:rPr>
              <a:t>và</a:t>
            </a:r>
            <a:r>
              <a:rPr lang="en-US" sz="4800" b="1" dirty="0">
                <a:latin typeface="Readex Pro" pitchFamily="2" charset="-78"/>
                <a:cs typeface="Readex Pro" pitchFamily="2" charset="-78"/>
              </a:rPr>
              <a:t> </a:t>
            </a:r>
          </a:p>
          <a:p>
            <a:pPr algn="ctr"/>
            <a:r>
              <a:rPr lang="en-US" sz="4800" b="1" dirty="0" err="1">
                <a:latin typeface="Readex Pro" pitchFamily="2" charset="-78"/>
                <a:cs typeface="Readex Pro" pitchFamily="2" charset="-78"/>
              </a:rPr>
              <a:t>Khu</a:t>
            </a:r>
            <a:r>
              <a:rPr lang="en-US" sz="4800" b="1" dirty="0">
                <a:latin typeface="Readex Pro" pitchFamily="2" charset="-78"/>
                <a:cs typeface="Readex Pro" pitchFamily="2" charset="-78"/>
              </a:rPr>
              <a:t> </a:t>
            </a:r>
            <a:r>
              <a:rPr lang="en-US" sz="4800" b="1" dirty="0" err="1">
                <a:latin typeface="Readex Pro" pitchFamily="2" charset="-78"/>
                <a:cs typeface="Readex Pro" pitchFamily="2" charset="-78"/>
              </a:rPr>
              <a:t>vực</a:t>
            </a:r>
            <a:endParaRPr lang="en-US" sz="4800" b="1" dirty="0">
              <a:latin typeface="Readex Pro" pitchFamily="2" charset="-78"/>
              <a:cs typeface="Readex Pro" pitchFamily="2" charset="-78"/>
            </a:endParaRPr>
          </a:p>
        </p:txBody>
      </p:sp>
      <p:pic>
        <p:nvPicPr>
          <p:cNvPr id="11" name="Graphic 10" descr="Magnifying glass">
            <a:extLst>
              <a:ext uri="{FF2B5EF4-FFF2-40B4-BE49-F238E27FC236}">
                <a16:creationId xmlns:a16="http://schemas.microsoft.com/office/drawing/2014/main" id="{EFB55D26-4678-495D-8BAA-5051678361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910047" y="3043528"/>
            <a:ext cx="1885652" cy="1885652"/>
          </a:xfrm>
          <a:prstGeom prst="rect">
            <a:avLst/>
          </a:prstGeom>
        </p:spPr>
      </p:pic>
    </p:spTree>
    <p:extLst>
      <p:ext uri="{BB962C8B-B14F-4D97-AF65-F5344CB8AC3E}">
        <p14:creationId xmlns:p14="http://schemas.microsoft.com/office/powerpoint/2010/main" val="408933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76CFE7-80DA-4833-B9E7-480DB52AE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13551295"/>
            <a:ext cx="15163800" cy="19882730"/>
          </a:xfrm>
          <a:prstGeom prst="rect">
            <a:avLst/>
          </a:prstGeom>
        </p:spPr>
      </p:pic>
      <p:pic>
        <p:nvPicPr>
          <p:cNvPr id="9" name="Picture 8">
            <a:extLst>
              <a:ext uri="{FF2B5EF4-FFF2-40B4-BE49-F238E27FC236}">
                <a16:creationId xmlns:a16="http://schemas.microsoft.com/office/drawing/2014/main" id="{BC34214B-A355-45DF-9257-D4C9C531D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13551295"/>
            <a:ext cx="15163800" cy="19882730"/>
          </a:xfrm>
          <a:prstGeom prst="rect">
            <a:avLst/>
          </a:prstGeom>
        </p:spPr>
      </p:pic>
      <p:pic>
        <p:nvPicPr>
          <p:cNvPr id="10" name="Graphic 9" descr="Magnifying glass">
            <a:extLst>
              <a:ext uri="{FF2B5EF4-FFF2-40B4-BE49-F238E27FC236}">
                <a16:creationId xmlns:a16="http://schemas.microsoft.com/office/drawing/2014/main" id="{5E2F612F-C676-4F0F-A037-B92EC9645E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36758" y="1798927"/>
            <a:ext cx="6469154" cy="6469154"/>
          </a:xfrm>
          <a:prstGeom prst="rect">
            <a:avLst/>
          </a:prstGeom>
        </p:spPr>
      </p:pic>
      <p:sp>
        <p:nvSpPr>
          <p:cNvPr id="11" name="TextBox 10">
            <a:extLst>
              <a:ext uri="{FF2B5EF4-FFF2-40B4-BE49-F238E27FC236}">
                <a16:creationId xmlns:a16="http://schemas.microsoft.com/office/drawing/2014/main" id="{22FF2314-708D-473F-93FA-FDE0DE63A7C5}"/>
              </a:ext>
            </a:extLst>
          </p:cNvPr>
          <p:cNvSpPr txBox="1"/>
          <p:nvPr/>
        </p:nvSpPr>
        <p:spPr>
          <a:xfrm>
            <a:off x="88900" y="790446"/>
            <a:ext cx="60452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800" b="1" dirty="0">
                <a:latin typeface="K2D" panose="00000500000000000000" pitchFamily="2" charset="-34"/>
                <a:cs typeface="K2D" panose="00000500000000000000" pitchFamily="2" charset="-34"/>
              </a:rPr>
              <a:t>VEHICLE - STOLEN</a:t>
            </a:r>
          </a:p>
        </p:txBody>
      </p:sp>
      <p:sp>
        <p:nvSpPr>
          <p:cNvPr id="12" name="TextBox 11">
            <a:extLst>
              <a:ext uri="{FF2B5EF4-FFF2-40B4-BE49-F238E27FC236}">
                <a16:creationId xmlns:a16="http://schemas.microsoft.com/office/drawing/2014/main" id="{350D6420-C7DE-452B-A96C-0EE01BCCD2E3}"/>
              </a:ext>
            </a:extLst>
          </p:cNvPr>
          <p:cNvSpPr txBox="1"/>
          <p:nvPr/>
        </p:nvSpPr>
        <p:spPr>
          <a:xfrm>
            <a:off x="6856138" y="4425494"/>
            <a:ext cx="60452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800" b="1" dirty="0">
                <a:latin typeface="K2D" panose="00000500000000000000" pitchFamily="2" charset="-34"/>
                <a:cs typeface="K2D" panose="00000500000000000000" pitchFamily="2" charset="-34"/>
              </a:rPr>
              <a:t>77</a:t>
            </a:r>
            <a:r>
              <a:rPr lang="en-US" sz="4800" b="1" baseline="30000" dirty="0">
                <a:latin typeface="K2D" panose="00000500000000000000" pitchFamily="2" charset="-34"/>
                <a:cs typeface="K2D" panose="00000500000000000000" pitchFamily="2" charset="-34"/>
              </a:rPr>
              <a:t>TH</a:t>
            </a:r>
            <a:r>
              <a:rPr lang="en-US" sz="4800" b="1" dirty="0">
                <a:latin typeface="K2D" panose="00000500000000000000" pitchFamily="2" charset="-34"/>
                <a:cs typeface="K2D" panose="00000500000000000000" pitchFamily="2" charset="-34"/>
              </a:rPr>
              <a:t> STREET</a:t>
            </a:r>
          </a:p>
        </p:txBody>
      </p:sp>
      <p:sp>
        <p:nvSpPr>
          <p:cNvPr id="13" name="TextBox 12">
            <a:extLst>
              <a:ext uri="{FF2B5EF4-FFF2-40B4-BE49-F238E27FC236}">
                <a16:creationId xmlns:a16="http://schemas.microsoft.com/office/drawing/2014/main" id="{92ADBDEC-BB52-40CE-A79E-790879F7636E}"/>
              </a:ext>
            </a:extLst>
          </p:cNvPr>
          <p:cNvSpPr txBox="1"/>
          <p:nvPr/>
        </p:nvSpPr>
        <p:spPr>
          <a:xfrm>
            <a:off x="6376896" y="2060446"/>
            <a:ext cx="3060700" cy="830997"/>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800" b="1" dirty="0">
                <a:latin typeface="K2D" panose="00000500000000000000" pitchFamily="2" charset="-34"/>
                <a:cs typeface="K2D" panose="00000500000000000000" pitchFamily="2" charset="-34"/>
              </a:rPr>
              <a:t>8596</a:t>
            </a:r>
          </a:p>
        </p:txBody>
      </p:sp>
      <p:cxnSp>
        <p:nvCxnSpPr>
          <p:cNvPr id="15" name="Straight Arrow Connector 14">
            <a:extLst>
              <a:ext uri="{FF2B5EF4-FFF2-40B4-BE49-F238E27FC236}">
                <a16:creationId xmlns:a16="http://schemas.microsoft.com/office/drawing/2014/main" id="{416E7964-078D-4C50-B5B5-8CF93B484EC6}"/>
              </a:ext>
            </a:extLst>
          </p:cNvPr>
          <p:cNvCxnSpPr>
            <a:cxnSpLocks/>
            <a:stCxn id="10" idx="0"/>
          </p:cNvCxnSpPr>
          <p:nvPr/>
        </p:nvCxnSpPr>
        <p:spPr>
          <a:xfrm>
            <a:off x="2697819" y="1798927"/>
            <a:ext cx="549741" cy="2264517"/>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8759695E-9942-4DC3-9832-1BBEE7428C7B}"/>
              </a:ext>
            </a:extLst>
          </p:cNvPr>
          <p:cNvCxnSpPr>
            <a:cxnSpLocks/>
            <a:stCxn id="12" idx="1"/>
          </p:cNvCxnSpPr>
          <p:nvPr/>
        </p:nvCxnSpPr>
        <p:spPr>
          <a:xfrm flipH="1">
            <a:off x="3714750" y="4840993"/>
            <a:ext cx="3141388" cy="233399"/>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D51238F2-EED0-4940-8C66-FD57BDDA21D7}"/>
              </a:ext>
            </a:extLst>
          </p:cNvPr>
          <p:cNvCxnSpPr>
            <a:cxnSpLocks/>
          </p:cNvCxnSpPr>
          <p:nvPr/>
        </p:nvCxnSpPr>
        <p:spPr>
          <a:xfrm flipH="1">
            <a:off x="3862296" y="2809875"/>
            <a:ext cx="2540000" cy="1253569"/>
          </a:xfrm>
          <a:prstGeom prst="straightConnector1">
            <a:avLst/>
          </a:prstGeom>
          <a:ln w="762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180ACEF7-9A18-43CD-8F96-F80132BF1135}"/>
              </a:ext>
            </a:extLst>
          </p:cNvPr>
          <p:cNvCxnSpPr/>
          <p:nvPr/>
        </p:nvCxnSpPr>
        <p:spPr>
          <a:xfrm>
            <a:off x="1790983" y="4248009"/>
            <a:ext cx="1456577"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44C0D-2A23-49C1-BEF7-F924C0F0EBBA}"/>
              </a:ext>
            </a:extLst>
          </p:cNvPr>
          <p:cNvCxnSpPr>
            <a:cxnSpLocks/>
          </p:cNvCxnSpPr>
          <p:nvPr/>
        </p:nvCxnSpPr>
        <p:spPr>
          <a:xfrm>
            <a:off x="3511550" y="5013960"/>
            <a:ext cx="0" cy="89916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2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F35699-A8AA-AC94-6E2B-DBEE6AEB0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425694"/>
            <a:ext cx="11325225"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5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80A0-8181-B458-3014-02AB4156299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E3ED3B9-C896-47C9-9C53-D2C7F80B2A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7539" y="1676400"/>
            <a:ext cx="5569079" cy="3609076"/>
          </a:xfrm>
          <a:prstGeom prst="rect">
            <a:avLst/>
          </a:prstGeom>
        </p:spPr>
      </p:pic>
      <p:sp>
        <p:nvSpPr>
          <p:cNvPr id="2" name="Title 1">
            <a:extLst>
              <a:ext uri="{FF2B5EF4-FFF2-40B4-BE49-F238E27FC236}">
                <a16:creationId xmlns:a16="http://schemas.microsoft.com/office/drawing/2014/main" id="{164AC447-9E45-9519-209D-A9FFB7F0D15F}"/>
              </a:ext>
            </a:extLst>
          </p:cNvPr>
          <p:cNvSpPr>
            <a:spLocks noGrp="1"/>
          </p:cNvSpPr>
          <p:nvPr>
            <p:ph type="title"/>
          </p:nvPr>
        </p:nvSpPr>
        <p:spPr/>
        <p:txBody>
          <a:bodyPr/>
          <a:lstStyle/>
          <a:p>
            <a:r>
              <a:rPr lang="en-US" dirty="0"/>
              <a:t>4.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p>
        </p:txBody>
      </p:sp>
      <p:pic>
        <p:nvPicPr>
          <p:cNvPr id="10" name="Graphic 9" descr="Question mark">
            <a:extLst>
              <a:ext uri="{FF2B5EF4-FFF2-40B4-BE49-F238E27FC236}">
                <a16:creationId xmlns:a16="http://schemas.microsoft.com/office/drawing/2014/main" id="{976C43C7-858D-4A85-9B8B-C28460DD6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176" y="2712026"/>
            <a:ext cx="1433945" cy="1433945"/>
          </a:xfrm>
          <a:prstGeom prst="rect">
            <a:avLst/>
          </a:prstGeom>
        </p:spPr>
      </p:pic>
      <p:sp>
        <p:nvSpPr>
          <p:cNvPr id="13" name="Rectangle 1">
            <a:extLst>
              <a:ext uri="{FF2B5EF4-FFF2-40B4-BE49-F238E27FC236}">
                <a16:creationId xmlns:a16="http://schemas.microsoft.com/office/drawing/2014/main" id="{097B3B98-B8D7-4858-A9C8-9150642C38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a:extLst>
              <a:ext uri="{FF2B5EF4-FFF2-40B4-BE49-F238E27FC236}">
                <a16:creationId xmlns:a16="http://schemas.microsoft.com/office/drawing/2014/main" id="{1FB6DEA0-01BC-4114-8D70-D9B5F8B56AF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descr="Chỉ điểm 9 mánh khóe trộm ô tô cực tinh vi, chủ xe cần đề cao cảnh giác">
            <a:extLst>
              <a:ext uri="{FF2B5EF4-FFF2-40B4-BE49-F238E27FC236}">
                <a16:creationId xmlns:a16="http://schemas.microsoft.com/office/drawing/2014/main" id="{B1DE961F-B98E-4E03-A800-C9FDD3C7C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121" y="2144395"/>
            <a:ext cx="4760115" cy="274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16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4AF6-7F50-74BC-84DE-DB63EA82D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775C2-BBBA-8A38-2A06-C8D324B81C7D}"/>
              </a:ext>
            </a:extLst>
          </p:cNvPr>
          <p:cNvSpPr>
            <a:spLocks noGrp="1"/>
          </p:cNvSpPr>
          <p:nvPr>
            <p:ph type="title"/>
          </p:nvPr>
        </p:nvSpPr>
        <p:spPr>
          <a:xfrm>
            <a:off x="838200" y="152005"/>
            <a:ext cx="10515600" cy="1325563"/>
          </a:xfrm>
        </p:spPr>
        <p:txBody>
          <a:bodyPr/>
          <a:lstStyle/>
          <a:p>
            <a:r>
              <a:rPr lang="en-US" dirty="0"/>
              <a:t>4.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sp>
        <p:nvSpPr>
          <p:cNvPr id="7" name="AutoShape 4" descr="Và - Biểu tượng logo Kia - CleanPNG / KissPNG">
            <a:extLst>
              <a:ext uri="{FF2B5EF4-FFF2-40B4-BE49-F238E27FC236}">
                <a16:creationId xmlns:a16="http://schemas.microsoft.com/office/drawing/2014/main" id="{8BD605DC-A814-419E-BE5B-C58ABBF86DD8}"/>
              </a:ext>
            </a:extLst>
          </p:cNvPr>
          <p:cNvSpPr>
            <a:spLocks noChangeAspect="1" noChangeArrowheads="1"/>
          </p:cNvSpPr>
          <p:nvPr/>
        </p:nvSpPr>
        <p:spPr bwMode="auto">
          <a:xfrm>
            <a:off x="7629682" y="4480881"/>
            <a:ext cx="2535382" cy="25353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KIA Logo PNG Vector (CDR) Free Download">
            <a:extLst>
              <a:ext uri="{FF2B5EF4-FFF2-40B4-BE49-F238E27FC236}">
                <a16:creationId xmlns:a16="http://schemas.microsoft.com/office/drawing/2014/main" id="{EB56AA4A-9F20-4537-A160-D6AA2341D8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072" y="1651670"/>
            <a:ext cx="1973523" cy="9926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Hyundai và những ý nghĩa sâu sắc đằng sau logo hãng xe hơi hàng đầu  thế giới - Rubee">
            <a:extLst>
              <a:ext uri="{FF2B5EF4-FFF2-40B4-BE49-F238E27FC236}">
                <a16:creationId xmlns:a16="http://schemas.microsoft.com/office/drawing/2014/main" id="{6AD1FEC4-AEE4-4827-982A-CA6A48DA39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8779" y="1285110"/>
            <a:ext cx="2602538" cy="14653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yundai Santafe cũ: kinh nghiệm chọn xe, bảng giá bán (11/2024)">
            <a:extLst>
              <a:ext uri="{FF2B5EF4-FFF2-40B4-BE49-F238E27FC236}">
                <a16:creationId xmlns:a16="http://schemas.microsoft.com/office/drawing/2014/main" id="{10AE172A-EEE7-4686-9C45-129070ABB8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4770" y="3001971"/>
            <a:ext cx="2182181" cy="1469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E064DC-E2F0-4A7D-860E-8BFD6A98890F}"/>
              </a:ext>
            </a:extLst>
          </p:cNvPr>
          <p:cNvPicPr>
            <a:picLocks noChangeAspect="1"/>
          </p:cNvPicPr>
          <p:nvPr/>
        </p:nvPicPr>
        <p:blipFill>
          <a:blip r:embed="rId6"/>
          <a:stretch>
            <a:fillRect/>
          </a:stretch>
        </p:blipFill>
        <p:spPr>
          <a:xfrm>
            <a:off x="1044936" y="2935842"/>
            <a:ext cx="2064659" cy="1386486"/>
          </a:xfrm>
          <a:prstGeom prst="rect">
            <a:avLst/>
          </a:prstGeom>
          <a:ln>
            <a:noFill/>
          </a:ln>
          <a:effectLst>
            <a:softEdge rad="112500"/>
          </a:effectLst>
        </p:spPr>
      </p:pic>
      <p:pic>
        <p:nvPicPr>
          <p:cNvPr id="10" name="Picture 9">
            <a:extLst>
              <a:ext uri="{FF2B5EF4-FFF2-40B4-BE49-F238E27FC236}">
                <a16:creationId xmlns:a16="http://schemas.microsoft.com/office/drawing/2014/main" id="{9966E727-3D32-452D-B667-4B7DBAB2A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847" y="3567814"/>
            <a:ext cx="1467725" cy="1893186"/>
          </a:xfrm>
          <a:prstGeom prst="rect">
            <a:avLst/>
          </a:prstGeom>
        </p:spPr>
      </p:pic>
      <p:pic>
        <p:nvPicPr>
          <p:cNvPr id="11" name="Picture 10">
            <a:extLst>
              <a:ext uri="{FF2B5EF4-FFF2-40B4-BE49-F238E27FC236}">
                <a16:creationId xmlns:a16="http://schemas.microsoft.com/office/drawing/2014/main" id="{A4B96244-92B3-4277-ADF4-AD4B8542BF78}"/>
              </a:ext>
            </a:extLst>
          </p:cNvPr>
          <p:cNvPicPr>
            <a:picLocks noChangeAspect="1"/>
          </p:cNvPicPr>
          <p:nvPr/>
        </p:nvPicPr>
        <p:blipFill>
          <a:blip r:embed="rId8"/>
          <a:stretch>
            <a:fillRect/>
          </a:stretch>
        </p:blipFill>
        <p:spPr>
          <a:xfrm rot="10800000" flipV="1">
            <a:off x="4591269" y="1249153"/>
            <a:ext cx="2442905" cy="1628603"/>
          </a:xfrm>
          <a:prstGeom prst="ellipse">
            <a:avLst/>
          </a:prstGeom>
          <a:ln>
            <a:noFill/>
          </a:ln>
          <a:effectLst>
            <a:softEdge rad="112500"/>
          </a:effectLst>
        </p:spPr>
      </p:pic>
      <p:cxnSp>
        <p:nvCxnSpPr>
          <p:cNvPr id="18" name="Straight Connector 17">
            <a:extLst>
              <a:ext uri="{FF2B5EF4-FFF2-40B4-BE49-F238E27FC236}">
                <a16:creationId xmlns:a16="http://schemas.microsoft.com/office/drawing/2014/main" id="{EDA1A0AA-07DC-4CAC-AA72-7A9436932CD1}"/>
              </a:ext>
            </a:extLst>
          </p:cNvPr>
          <p:cNvCxnSpPr>
            <a:stCxn id="11" idx="4"/>
          </p:cNvCxnSpPr>
          <p:nvPr/>
        </p:nvCxnSpPr>
        <p:spPr>
          <a:xfrm flipH="1">
            <a:off x="5704947" y="2877756"/>
            <a:ext cx="107774" cy="1044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AA9DEF-EE51-432B-B7C0-EE4EEF4F1320}"/>
              </a:ext>
            </a:extLst>
          </p:cNvPr>
          <p:cNvCxnSpPr>
            <a:cxnSpLocks/>
            <a:stCxn id="10" idx="1"/>
            <a:endCxn id="8" idx="3"/>
          </p:cNvCxnSpPr>
          <p:nvPr/>
        </p:nvCxnSpPr>
        <p:spPr>
          <a:xfrm flipH="1" flipV="1">
            <a:off x="3109595" y="3629085"/>
            <a:ext cx="1977252" cy="88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4C557F-07C0-4F9F-BEFE-10E6B944938A}"/>
              </a:ext>
            </a:extLst>
          </p:cNvPr>
          <p:cNvCxnSpPr>
            <a:cxnSpLocks/>
            <a:stCxn id="2060" idx="1"/>
            <a:endCxn id="10" idx="3"/>
          </p:cNvCxnSpPr>
          <p:nvPr/>
        </p:nvCxnSpPr>
        <p:spPr>
          <a:xfrm flipH="1">
            <a:off x="6554572" y="3736753"/>
            <a:ext cx="2190198" cy="77765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92CCA59-27F6-4C02-98BB-042CCD154F3F}"/>
              </a:ext>
            </a:extLst>
          </p:cNvPr>
          <p:cNvSpPr txBox="1"/>
          <p:nvPr/>
        </p:nvSpPr>
        <p:spPr>
          <a:xfrm>
            <a:off x="4350793" y="5550455"/>
            <a:ext cx="2939831" cy="523220"/>
          </a:xfrm>
          <a:prstGeom prst="rect">
            <a:avLst/>
          </a:prstGeom>
          <a:noFill/>
        </p:spPr>
        <p:txBody>
          <a:bodyPr wrap="square" rtlCol="0">
            <a:spAutoFit/>
          </a:bodyPr>
          <a:lstStyle/>
          <a:p>
            <a:pPr algn="ctr"/>
            <a:r>
              <a:rPr lang="en-US" sz="2800" b="1" dirty="0">
                <a:latin typeface="K2D" panose="00000500000000000000" pitchFamily="2" charset="-34"/>
                <a:cs typeface="K2D" panose="00000500000000000000" pitchFamily="2" charset="-34"/>
              </a:rPr>
              <a:t>LOS ANGELES</a:t>
            </a:r>
          </a:p>
        </p:txBody>
      </p:sp>
      <p:pic>
        <p:nvPicPr>
          <p:cNvPr id="36" name="Picture 35">
            <a:extLst>
              <a:ext uri="{FF2B5EF4-FFF2-40B4-BE49-F238E27FC236}">
                <a16:creationId xmlns:a16="http://schemas.microsoft.com/office/drawing/2014/main" id="{8931C8A2-EF29-4927-BB7B-1A7EA1C87346}"/>
              </a:ext>
            </a:extLst>
          </p:cNvPr>
          <p:cNvPicPr>
            <a:picLocks noChangeAspect="1"/>
          </p:cNvPicPr>
          <p:nvPr/>
        </p:nvPicPr>
        <p:blipFill>
          <a:blip r:embed="rId9"/>
          <a:stretch>
            <a:fillRect/>
          </a:stretch>
        </p:blipFill>
        <p:spPr>
          <a:xfrm>
            <a:off x="0" y="1142161"/>
            <a:ext cx="11937235" cy="4973848"/>
          </a:xfrm>
          <a:prstGeom prst="rect">
            <a:avLst/>
          </a:prstGeom>
        </p:spPr>
      </p:pic>
    </p:spTree>
    <p:extLst>
      <p:ext uri="{BB962C8B-B14F-4D97-AF65-F5344CB8AC3E}">
        <p14:creationId xmlns:p14="http://schemas.microsoft.com/office/powerpoint/2010/main" val="32143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6"/>
                                        </p:tgtEl>
                                      </p:cBhvr>
                                    </p:animEffect>
                                    <p:anim calcmode="lin" valueType="num">
                                      <p:cBhvr>
                                        <p:cTn id="7" dur="1000"/>
                                        <p:tgtEl>
                                          <p:spTgt spid="36"/>
                                        </p:tgtEl>
                                        <p:attrNameLst>
                                          <p:attrName>ppt_x</p:attrName>
                                        </p:attrNameLst>
                                      </p:cBhvr>
                                      <p:tavLst>
                                        <p:tav tm="0">
                                          <p:val>
                                            <p:strVal val="ppt_x"/>
                                          </p:val>
                                        </p:tav>
                                        <p:tav tm="100000">
                                          <p:val>
                                            <p:strVal val="ppt_x"/>
                                          </p:val>
                                        </p:tav>
                                      </p:tavLst>
                                    </p:anim>
                                    <p:anim calcmode="lin" valueType="num">
                                      <p:cBhvr>
                                        <p:cTn id="8" dur="1000"/>
                                        <p:tgtEl>
                                          <p:spTgt spid="36"/>
                                        </p:tgtEl>
                                        <p:attrNameLst>
                                          <p:attrName>ppt_y</p:attrName>
                                        </p:attrNameLst>
                                      </p:cBhvr>
                                      <p:tavLst>
                                        <p:tav tm="0">
                                          <p:val>
                                            <p:strVal val="ppt_y"/>
                                          </p:val>
                                        </p:tav>
                                        <p:tav tm="100000">
                                          <p:val>
                                            <p:strVal val="ppt_y+.1"/>
                                          </p:val>
                                        </p:tav>
                                      </p:tavLst>
                                    </p:anim>
                                    <p:set>
                                      <p:cBhvr>
                                        <p:cTn id="9"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30264-CEB0-C9C4-15A9-B9B6E3C3B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B8627-7276-031F-FCFD-A9B2C33AF5CC}"/>
              </a:ext>
            </a:extLst>
          </p:cNvPr>
          <p:cNvSpPr>
            <a:spLocks noGrp="1"/>
          </p:cNvSpPr>
          <p:nvPr>
            <p:ph type="ctrTitle"/>
          </p:nvPr>
        </p:nvSpPr>
        <p:spPr>
          <a:xfrm>
            <a:off x="493144" y="1557106"/>
            <a:ext cx="11205713" cy="2200204"/>
          </a:xfrm>
        </p:spPr>
        <p:txBody>
          <a:bodyPr/>
          <a:lstStyle/>
          <a:p>
            <a:r>
              <a:rPr lang="en-US" dirty="0"/>
              <a:t>4.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endParaRPr lang="en-US" dirty="0"/>
          </a:p>
        </p:txBody>
      </p:sp>
      <p:sp>
        <p:nvSpPr>
          <p:cNvPr id="5" name="Subtitle 4">
            <a:extLst>
              <a:ext uri="{FF2B5EF4-FFF2-40B4-BE49-F238E27FC236}">
                <a16:creationId xmlns:a16="http://schemas.microsoft.com/office/drawing/2014/main" id="{750C731B-87AC-A457-6BB1-8E2A98D7ABC3}"/>
              </a:ext>
            </a:extLst>
          </p:cNvPr>
          <p:cNvSpPr>
            <a:spLocks noGrp="1"/>
          </p:cNvSpPr>
          <p:nvPr>
            <p:ph type="subTitle" idx="1"/>
          </p:nvPr>
        </p:nvSpPr>
        <p:spPr>
          <a:xfrm>
            <a:off x="616236" y="4821385"/>
            <a:ext cx="11205713" cy="1036706"/>
          </a:xfrm>
        </p:spPr>
        <p:txBody>
          <a:bodyPr/>
          <a:lstStyle/>
          <a:p>
            <a:endParaRPr lang="en-US" dirty="0"/>
          </a:p>
        </p:txBody>
      </p:sp>
      <p:sp>
        <p:nvSpPr>
          <p:cNvPr id="6" name="Text Placeholder 5">
            <a:extLst>
              <a:ext uri="{FF2B5EF4-FFF2-40B4-BE49-F238E27FC236}">
                <a16:creationId xmlns:a16="http://schemas.microsoft.com/office/drawing/2014/main" id="{FCF69F2D-4F0F-D010-5412-0C1D8729E0E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6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DB9C-418E-C7B2-D4B9-C8C6728550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A44D7E3-2EF8-4E07-08C3-05F36B081F2A}"/>
              </a:ext>
            </a:extLst>
          </p:cNvPr>
          <p:cNvSpPr>
            <a:spLocks noGrp="1"/>
          </p:cNvSpPr>
          <p:nvPr>
            <p:ph type="title"/>
          </p:nvPr>
        </p:nvSpPr>
        <p:spPr/>
        <p:txBody>
          <a:bodyPr/>
          <a:lstStyle/>
          <a:p>
            <a:endParaRPr lang="en-US" dirty="0"/>
          </a:p>
        </p:txBody>
      </p:sp>
      <p:sp>
        <p:nvSpPr>
          <p:cNvPr id="2" name="Content Placeholder 1">
            <a:extLst>
              <a:ext uri="{FF2B5EF4-FFF2-40B4-BE49-F238E27FC236}">
                <a16:creationId xmlns:a16="http://schemas.microsoft.com/office/drawing/2014/main" id="{86E54985-D456-A907-DAE0-F7C58D8A6271}"/>
              </a:ext>
            </a:extLst>
          </p:cNvPr>
          <p:cNvSpPr>
            <a:spLocks noGrp="1"/>
          </p:cNvSpPr>
          <p:nvPr>
            <p:ph idx="1"/>
          </p:nvPr>
        </p:nvSpPr>
        <p:spPr/>
        <p:txBody>
          <a:bodyPr/>
          <a:lstStyle/>
          <a:p>
            <a:endParaRPr lang="en-US" dirty="0"/>
          </a:p>
        </p:txBody>
      </p:sp>
      <p:pic>
        <p:nvPicPr>
          <p:cNvPr id="2052" name="Picture 4" descr="Hình nền trời của Los Angeles">
            <a:extLst>
              <a:ext uri="{FF2B5EF4-FFF2-40B4-BE49-F238E27FC236}">
                <a16:creationId xmlns:a16="http://schemas.microsoft.com/office/drawing/2014/main" id="{A42809BF-0B5A-B3AD-B3A5-0323CC03D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411" y="464660"/>
            <a:ext cx="3975177" cy="5430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6BAE4-0BAE-B678-C1C5-EBAA2A02C522}"/>
              </a:ext>
            </a:extLst>
          </p:cNvPr>
          <p:cNvSpPr txBox="1"/>
          <p:nvPr/>
        </p:nvSpPr>
        <p:spPr>
          <a:xfrm>
            <a:off x="10349593" y="6031050"/>
            <a:ext cx="2008414" cy="369332"/>
          </a:xfrm>
          <a:prstGeom prst="rect">
            <a:avLst/>
          </a:prstGeom>
          <a:noFill/>
        </p:spPr>
        <p:txBody>
          <a:bodyPr wrap="square" rtlCol="0">
            <a:spAutoFit/>
          </a:bodyPr>
          <a:lstStyle/>
          <a:p>
            <a:r>
              <a:rPr lang="en-US" dirty="0" err="1"/>
              <a:t>Nguồn</a:t>
            </a:r>
            <a:r>
              <a:rPr lang="en-US" dirty="0"/>
              <a:t>: Google</a:t>
            </a:r>
          </a:p>
        </p:txBody>
      </p:sp>
    </p:spTree>
    <p:extLst>
      <p:ext uri="{BB962C8B-B14F-4D97-AF65-F5344CB8AC3E}">
        <p14:creationId xmlns:p14="http://schemas.microsoft.com/office/powerpoint/2010/main" val="124590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DD7F-A026-A0CB-E076-D00B27A9767B}"/>
              </a:ext>
            </a:extLst>
          </p:cNvPr>
          <p:cNvSpPr>
            <a:spLocks noGrp="1"/>
          </p:cNvSpPr>
          <p:nvPr>
            <p:ph type="title"/>
          </p:nvPr>
        </p:nvSpPr>
        <p:spPr/>
        <p:txBody>
          <a:bodyPr/>
          <a:lstStyle/>
          <a:p>
            <a:r>
              <a:rPr lang="en-US" dirty="0"/>
              <a:t>5. </a:t>
            </a:r>
            <a:r>
              <a:rPr lang="en-US" dirty="0" err="1"/>
              <a:t>Đánh</a:t>
            </a:r>
            <a:r>
              <a:rPr lang="en-US" dirty="0"/>
              <a:t> </a:t>
            </a:r>
            <a:r>
              <a:rPr lang="en-US" dirty="0" err="1"/>
              <a:t>giá</a:t>
            </a:r>
            <a:r>
              <a:rPr lang="en-US" dirty="0"/>
              <a:t> </a:t>
            </a:r>
            <a:r>
              <a:rPr lang="en-US" dirty="0" err="1"/>
              <a:t>và</a:t>
            </a:r>
            <a:r>
              <a:rPr lang="en-US" dirty="0"/>
              <a:t> </a:t>
            </a:r>
            <a:r>
              <a:rPr lang="en-US" dirty="0" err="1"/>
              <a:t>kết</a:t>
            </a:r>
            <a:r>
              <a:rPr lang="en-US" dirty="0"/>
              <a:t> </a:t>
            </a:r>
            <a:r>
              <a:rPr lang="en-US" dirty="0" err="1"/>
              <a:t>luận</a:t>
            </a:r>
            <a:r>
              <a:rPr lang="en-US" dirty="0"/>
              <a:t> </a:t>
            </a:r>
          </a:p>
        </p:txBody>
      </p:sp>
      <p:sp>
        <p:nvSpPr>
          <p:cNvPr id="4" name="Text Placeholder 3">
            <a:extLst>
              <a:ext uri="{FF2B5EF4-FFF2-40B4-BE49-F238E27FC236}">
                <a16:creationId xmlns:a16="http://schemas.microsoft.com/office/drawing/2014/main" id="{32909FF4-F43B-FE57-05DA-46B8A2A078B9}"/>
              </a:ext>
            </a:extLst>
          </p:cNvPr>
          <p:cNvSpPr>
            <a:spLocks noGrp="1"/>
          </p:cNvSpPr>
          <p:nvPr>
            <p:ph type="body" idx="1"/>
          </p:nvPr>
        </p:nvSpPr>
        <p:spPr>
          <a:xfrm>
            <a:off x="1190016" y="2027507"/>
            <a:ext cx="5046661" cy="823912"/>
          </a:xfrm>
        </p:spPr>
        <p:txBody>
          <a:bodyPr/>
          <a:lstStyle/>
          <a:p>
            <a:r>
              <a:rPr lang="en-US" dirty="0" err="1">
                <a:solidFill>
                  <a:srgbClr val="1F5CAA"/>
                </a:solidFill>
              </a:rPr>
              <a:t>Đánh</a:t>
            </a:r>
            <a:r>
              <a:rPr lang="en-US" dirty="0">
                <a:solidFill>
                  <a:srgbClr val="1F5CAA"/>
                </a:solidFill>
              </a:rPr>
              <a:t> </a:t>
            </a:r>
            <a:r>
              <a:rPr lang="en-US" dirty="0" err="1">
                <a:solidFill>
                  <a:srgbClr val="1F5CAA"/>
                </a:solidFill>
              </a:rPr>
              <a:t>giá</a:t>
            </a:r>
            <a:endParaRPr lang="en-US" dirty="0">
              <a:solidFill>
                <a:srgbClr val="1F5CAA"/>
              </a:solidFill>
            </a:endParaRPr>
          </a:p>
        </p:txBody>
      </p:sp>
      <p:sp>
        <p:nvSpPr>
          <p:cNvPr id="3" name="Content Placeholder 2">
            <a:extLst>
              <a:ext uri="{FF2B5EF4-FFF2-40B4-BE49-F238E27FC236}">
                <a16:creationId xmlns:a16="http://schemas.microsoft.com/office/drawing/2014/main" id="{6D33CECD-E663-EB0E-FBD1-5CB71E4001B0}"/>
              </a:ext>
            </a:extLst>
          </p:cNvPr>
          <p:cNvSpPr>
            <a:spLocks noGrp="1"/>
          </p:cNvSpPr>
          <p:nvPr>
            <p:ph sz="quarter" idx="12"/>
          </p:nvPr>
        </p:nvSpPr>
        <p:spPr>
          <a:xfrm>
            <a:off x="839788" y="2939099"/>
            <a:ext cx="5256212" cy="3109402"/>
          </a:xfrm>
        </p:spPr>
        <p:txBody>
          <a:bodyPr>
            <a:normAutofit/>
          </a:bodyPr>
          <a:lstStyle/>
          <a:p>
            <a:pPr marL="342900" indent="-342900">
              <a:buFont typeface="Arial" panose="020B0604020202020204" pitchFamily="34" charset="0"/>
              <a:buChar char="•"/>
            </a:pPr>
            <a:r>
              <a:rPr lang="en-US" sz="2400" dirty="0" err="1"/>
              <a:t>Vận</a:t>
            </a:r>
            <a:r>
              <a:rPr lang="en-US" sz="2400" dirty="0"/>
              <a:t> </a:t>
            </a:r>
            <a:r>
              <a:rPr lang="en-US" sz="2400" dirty="0" err="1"/>
              <a:t>dụng</a:t>
            </a:r>
            <a:r>
              <a:rPr lang="en-US" sz="2400" dirty="0"/>
              <a:t> k-means </a:t>
            </a:r>
            <a:r>
              <a:rPr lang="en-US" sz="2400" dirty="0" err="1"/>
              <a:t>trong</a:t>
            </a:r>
            <a:r>
              <a:rPr lang="en-US" sz="2400" dirty="0"/>
              <a:t> </a:t>
            </a:r>
            <a:r>
              <a:rPr lang="en-US" sz="2400" dirty="0" err="1"/>
              <a:t>gom</a:t>
            </a:r>
            <a:r>
              <a:rPr lang="en-US" sz="2400" dirty="0"/>
              <a:t> </a:t>
            </a:r>
            <a:r>
              <a:rPr lang="en-US" sz="2400" dirty="0" err="1"/>
              <a:t>cụm</a:t>
            </a:r>
            <a:endParaRPr lang="en-US" sz="2400" dirty="0"/>
          </a:p>
          <a:p>
            <a:pPr marL="342900" indent="-342900">
              <a:buFont typeface="Arial" panose="020B0604020202020204" pitchFamily="34" charset="0"/>
              <a:buChar char="•"/>
            </a:pPr>
            <a:r>
              <a:rPr lang="en-US" sz="2400" dirty="0" err="1"/>
              <a:t>Máy</a:t>
            </a:r>
            <a:r>
              <a:rPr lang="en-US" sz="2400" dirty="0"/>
              <a:t> </a:t>
            </a:r>
            <a:r>
              <a:rPr lang="en-US" sz="2400" dirty="0" err="1"/>
              <a:t>học</a:t>
            </a:r>
            <a:r>
              <a:rPr lang="en-US" sz="2400" dirty="0"/>
              <a:t> </a:t>
            </a:r>
            <a:r>
              <a:rPr lang="en-US" sz="2400" dirty="0" err="1"/>
              <a:t>để</a:t>
            </a:r>
            <a:r>
              <a:rPr lang="en-US" sz="2400" dirty="0"/>
              <a:t> </a:t>
            </a:r>
            <a:r>
              <a:rPr lang="en-US" sz="2400" dirty="0" err="1"/>
              <a:t>vẽ</a:t>
            </a:r>
            <a:r>
              <a:rPr lang="en-US" sz="2400" dirty="0"/>
              <a:t> </a:t>
            </a:r>
            <a:r>
              <a:rPr lang="en-US" sz="2400" dirty="0" err="1"/>
              <a:t>biểu</a:t>
            </a:r>
            <a:r>
              <a:rPr lang="en-US" sz="2400" dirty="0"/>
              <a:t> – </a:t>
            </a:r>
            <a:r>
              <a:rPr lang="en-US" sz="2400" dirty="0" err="1"/>
              <a:t>bản</a:t>
            </a:r>
            <a:r>
              <a:rPr lang="en-US" sz="2400" dirty="0"/>
              <a:t> </a:t>
            </a:r>
            <a:r>
              <a:rPr lang="en-US" sz="2400" dirty="0" err="1"/>
              <a:t>đồ</a:t>
            </a:r>
            <a:r>
              <a:rPr lang="en-US" sz="2400" dirty="0"/>
              <a:t>.</a:t>
            </a:r>
          </a:p>
          <a:p>
            <a:pPr marL="342900" indent="-342900">
              <a:buFont typeface="Arial" panose="020B0604020202020204" pitchFamily="34" charset="0"/>
              <a:buChar char="•"/>
            </a:pP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nhằm</a:t>
            </a:r>
            <a:r>
              <a:rPr lang="en-US" sz="2400" dirty="0"/>
              <a:t> </a:t>
            </a:r>
            <a:r>
              <a:rPr lang="en-US" sz="2400" dirty="0" err="1"/>
              <a:t>đưa</a:t>
            </a:r>
            <a:r>
              <a:rPr lang="en-US" sz="2400" dirty="0"/>
              <a:t> </a:t>
            </a:r>
            <a:r>
              <a:rPr lang="en-US" sz="2400" dirty="0" err="1"/>
              <a:t>ra</a:t>
            </a:r>
            <a:r>
              <a:rPr lang="en-US" sz="2400" dirty="0"/>
              <a:t> </a:t>
            </a:r>
            <a:r>
              <a:rPr lang="en-US" sz="2400" dirty="0" err="1"/>
              <a:t>giải</a:t>
            </a:r>
            <a:r>
              <a:rPr lang="en-US" sz="2400" dirty="0"/>
              <a:t> </a:t>
            </a:r>
            <a:r>
              <a:rPr lang="en-US" sz="2400" dirty="0" err="1"/>
              <a:t>pháp</a:t>
            </a:r>
            <a:r>
              <a:rPr lang="en-US" sz="2400" dirty="0"/>
              <a:t>.</a:t>
            </a:r>
          </a:p>
        </p:txBody>
      </p:sp>
      <p:sp>
        <p:nvSpPr>
          <p:cNvPr id="5" name="Text Placeholder 4">
            <a:extLst>
              <a:ext uri="{FF2B5EF4-FFF2-40B4-BE49-F238E27FC236}">
                <a16:creationId xmlns:a16="http://schemas.microsoft.com/office/drawing/2014/main" id="{946A6AFC-0964-918A-2770-078ADD74A6FA}"/>
              </a:ext>
            </a:extLst>
          </p:cNvPr>
          <p:cNvSpPr>
            <a:spLocks noGrp="1"/>
          </p:cNvSpPr>
          <p:nvPr>
            <p:ph type="body" idx="13"/>
          </p:nvPr>
        </p:nvSpPr>
        <p:spPr>
          <a:xfrm>
            <a:off x="6466988" y="2027507"/>
            <a:ext cx="5046661" cy="823912"/>
          </a:xfrm>
        </p:spPr>
        <p:txBody>
          <a:bodyPr/>
          <a:lstStyle/>
          <a:p>
            <a:r>
              <a:rPr lang="en-US" dirty="0" err="1">
                <a:solidFill>
                  <a:srgbClr val="1F5CAA"/>
                </a:solidFill>
              </a:rPr>
              <a:t>Hướng</a:t>
            </a:r>
            <a:r>
              <a:rPr lang="en-US" dirty="0">
                <a:solidFill>
                  <a:srgbClr val="1F5CAA"/>
                </a:solidFill>
              </a:rPr>
              <a:t> </a:t>
            </a:r>
            <a:r>
              <a:rPr lang="en-US" dirty="0" err="1">
                <a:solidFill>
                  <a:srgbClr val="1F5CAA"/>
                </a:solidFill>
              </a:rPr>
              <a:t>phát</a:t>
            </a:r>
            <a:r>
              <a:rPr lang="en-US" dirty="0">
                <a:solidFill>
                  <a:srgbClr val="1F5CAA"/>
                </a:solidFill>
              </a:rPr>
              <a:t> </a:t>
            </a:r>
            <a:r>
              <a:rPr lang="en-US" dirty="0" err="1">
                <a:solidFill>
                  <a:srgbClr val="1F5CAA"/>
                </a:solidFill>
              </a:rPr>
              <a:t>triển</a:t>
            </a:r>
            <a:endParaRPr lang="en-US" dirty="0">
              <a:solidFill>
                <a:srgbClr val="1F5CAA"/>
              </a:solidFill>
            </a:endParaRPr>
          </a:p>
        </p:txBody>
      </p:sp>
      <p:sp>
        <p:nvSpPr>
          <p:cNvPr id="6" name="Content Placeholder 5">
            <a:extLst>
              <a:ext uri="{FF2B5EF4-FFF2-40B4-BE49-F238E27FC236}">
                <a16:creationId xmlns:a16="http://schemas.microsoft.com/office/drawing/2014/main" id="{D62970EB-F2BC-775C-458A-6C9AA69D75E9}"/>
              </a:ext>
            </a:extLst>
          </p:cNvPr>
          <p:cNvSpPr>
            <a:spLocks noGrp="1"/>
          </p:cNvSpPr>
          <p:nvPr>
            <p:ph sz="quarter" idx="14"/>
          </p:nvPr>
        </p:nvSpPr>
        <p:spPr>
          <a:xfrm>
            <a:off x="6466987" y="3006726"/>
            <a:ext cx="5046662" cy="3109402"/>
          </a:xfrm>
        </p:spPr>
        <p:txBody>
          <a:bodyPr>
            <a:normAutofit/>
          </a:bodyPr>
          <a:lstStyle/>
          <a:p>
            <a:pPr marL="342900" indent="-342900">
              <a:buFont typeface="Arial" panose="020B0604020202020204" pitchFamily="34" charset="0"/>
              <a:buChar char="•"/>
            </a:pPr>
            <a:r>
              <a:rPr lang="en-US" sz="2400" dirty="0" err="1"/>
              <a:t>Dữ</a:t>
            </a:r>
            <a:r>
              <a:rPr lang="en-US" sz="2400" dirty="0"/>
              <a:t> </a:t>
            </a:r>
            <a:r>
              <a:rPr lang="en-US" sz="2400" dirty="0" err="1"/>
              <a:t>liệu</a:t>
            </a:r>
            <a:r>
              <a:rPr lang="en-US" sz="2400" dirty="0"/>
              <a:t> </a:t>
            </a:r>
            <a:r>
              <a:rPr lang="en-US" sz="2400" dirty="0" err="1"/>
              <a:t>lớn</a:t>
            </a:r>
            <a:endParaRPr lang="en-US" sz="2400" dirty="0"/>
          </a:p>
          <a:p>
            <a:pPr marL="342900" indent="-342900">
              <a:buFont typeface="Arial" panose="020B0604020202020204" pitchFamily="34" charset="0"/>
              <a:buChar char="•"/>
            </a:pPr>
            <a:r>
              <a:rPr lang="en-US" sz="2400" dirty="0" err="1"/>
              <a:t>Tốc</a:t>
            </a:r>
            <a:r>
              <a:rPr lang="en-US" sz="2400" dirty="0"/>
              <a:t> </a:t>
            </a:r>
            <a:r>
              <a:rPr lang="en-US" sz="2400" dirty="0" err="1"/>
              <a:t>độ</a:t>
            </a:r>
            <a:r>
              <a:rPr lang="en-US" sz="2400" dirty="0"/>
              <a:t> </a:t>
            </a:r>
            <a:r>
              <a:rPr lang="en-US" sz="2400" dirty="0" err="1"/>
              <a:t>xử</a:t>
            </a:r>
            <a:r>
              <a:rPr lang="en-US" sz="2400" dirty="0"/>
              <a:t> </a:t>
            </a:r>
            <a:r>
              <a:rPr lang="en-US" sz="2400" dirty="0" err="1"/>
              <a:t>lý</a:t>
            </a:r>
            <a:r>
              <a:rPr lang="en-US" sz="2400" dirty="0"/>
              <a:t> </a:t>
            </a:r>
          </a:p>
          <a:p>
            <a:pPr marL="342900" indent="-342900">
              <a:buFont typeface="Arial" panose="020B0604020202020204" pitchFamily="34" charset="0"/>
              <a:buChar char="•"/>
            </a:pPr>
            <a:r>
              <a:rPr lang="en-US" sz="2400" dirty="0" err="1"/>
              <a:t>Nhiều</a:t>
            </a:r>
            <a:r>
              <a:rPr lang="en-US" sz="2400" dirty="0"/>
              <a:t> </a:t>
            </a:r>
            <a:r>
              <a:rPr lang="en-US" sz="2400" dirty="0" err="1"/>
              <a:t>mô</a:t>
            </a:r>
            <a:r>
              <a:rPr lang="en-US" sz="2400" dirty="0"/>
              <a:t> </a:t>
            </a:r>
            <a:r>
              <a:rPr lang="en-US" sz="2400" dirty="0" err="1"/>
              <a:t>hình</a:t>
            </a:r>
            <a:r>
              <a:rPr lang="en-US" sz="2400" dirty="0"/>
              <a:t> </a:t>
            </a:r>
            <a:r>
              <a:rPr lang="en-US" sz="2400" dirty="0" err="1"/>
              <a:t>khác</a:t>
            </a:r>
            <a:r>
              <a:rPr lang="en-US" sz="2400" dirty="0"/>
              <a:t> </a:t>
            </a:r>
            <a:r>
              <a:rPr lang="en-US" sz="2400" dirty="0" err="1"/>
              <a:t>nhau</a:t>
            </a:r>
            <a:endParaRPr lang="en-US" sz="2400" dirty="0"/>
          </a:p>
        </p:txBody>
      </p:sp>
    </p:spTree>
    <p:extLst>
      <p:ext uri="{BB962C8B-B14F-4D97-AF65-F5344CB8AC3E}">
        <p14:creationId xmlns:p14="http://schemas.microsoft.com/office/powerpoint/2010/main" val="62298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a:xfrm>
            <a:off x="493142" y="1013065"/>
            <a:ext cx="11205713" cy="2200204"/>
          </a:xfrm>
        </p:spPr>
        <p:txBody>
          <a:bodyPr/>
          <a:lstStyle/>
          <a:p>
            <a:r>
              <a:rPr lang="en-US" dirty="0"/>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a:xfrm>
            <a:off x="493143" y="3213269"/>
            <a:ext cx="11205713" cy="1036706"/>
          </a:xfrm>
        </p:spPr>
        <p:txBody>
          <a:bodyPr/>
          <a:lstStyle/>
          <a:p>
            <a:r>
              <a:rPr lang="en-US" dirty="0" err="1"/>
              <a:t>Sự</a:t>
            </a:r>
            <a:r>
              <a:rPr lang="en-US" dirty="0"/>
              <a:t> </a:t>
            </a:r>
            <a:r>
              <a:rPr lang="en-US" dirty="0" err="1"/>
              <a:t>lắng</a:t>
            </a:r>
            <a:r>
              <a:rPr lang="en-US" dirty="0"/>
              <a:t> </a:t>
            </a:r>
            <a:r>
              <a:rPr lang="en-US" dirty="0" err="1"/>
              <a:t>nghe</a:t>
            </a:r>
            <a:r>
              <a:rPr lang="en-US" dirty="0"/>
              <a:t> </a:t>
            </a:r>
            <a:r>
              <a:rPr lang="en-US" dirty="0" err="1"/>
              <a:t>của</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a:t>
            </a:r>
          </a:p>
        </p:txBody>
      </p:sp>
      <p:sp>
        <p:nvSpPr>
          <p:cNvPr id="4" name="Text Placeholder 3">
            <a:extLst>
              <a:ext uri="{FF2B5EF4-FFF2-40B4-BE49-F238E27FC236}">
                <a16:creationId xmlns:a16="http://schemas.microsoft.com/office/drawing/2014/main" id="{5DBF3E90-2B0D-54B1-D158-A2EED2E0281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64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9137E-F187-58A5-9EFA-105EA23CC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2ECC9-6BB7-07CB-27C9-82E9B23EAB1B}"/>
              </a:ext>
            </a:extLst>
          </p:cNvPr>
          <p:cNvSpPr>
            <a:spLocks noGrp="1"/>
          </p:cNvSpPr>
          <p:nvPr>
            <p:ph type="ctrTitle"/>
          </p:nvPr>
        </p:nvSpPr>
        <p:spPr>
          <a:xfrm>
            <a:off x="-175850" y="3043293"/>
            <a:ext cx="12731262" cy="173097"/>
          </a:xfrm>
        </p:spPr>
        <p:txBody>
          <a:bodyPr>
            <a:noAutofit/>
          </a:bodyPr>
          <a:lstStyle/>
          <a:p>
            <a:r>
              <a:rPr lang="en-US" sz="3800" dirty="0"/>
              <a:t>PHÂN TÍCH DỮ LIỆU TỘI PHẠM </a:t>
            </a:r>
            <a:br>
              <a:rPr lang="en-US" sz="3800" dirty="0"/>
            </a:br>
            <a:r>
              <a:rPr lang="en-US" sz="3800" dirty="0"/>
              <a:t>Ở LOS ANGELES DỰA TRÊN GIẢI THUẬT GOM CỤM</a:t>
            </a:r>
          </a:p>
        </p:txBody>
      </p:sp>
      <p:sp>
        <p:nvSpPr>
          <p:cNvPr id="4" name="Text Placeholder 3">
            <a:extLst>
              <a:ext uri="{FF2B5EF4-FFF2-40B4-BE49-F238E27FC236}">
                <a16:creationId xmlns:a16="http://schemas.microsoft.com/office/drawing/2014/main" id="{59430E99-5CD7-6CA5-754C-EEFA4078B30B}"/>
              </a:ext>
            </a:extLst>
          </p:cNvPr>
          <p:cNvSpPr>
            <a:spLocks noGrp="1"/>
          </p:cNvSpPr>
          <p:nvPr>
            <p:ph type="body" sz="quarter" idx="12"/>
          </p:nvPr>
        </p:nvSpPr>
        <p:spPr>
          <a:xfrm>
            <a:off x="709140" y="5496058"/>
            <a:ext cx="11205713" cy="492125"/>
          </a:xfrm>
        </p:spPr>
        <p:txBody>
          <a:bodyPr/>
          <a:lstStyle/>
          <a:p>
            <a:r>
              <a:rPr lang="en-US" dirty="0" err="1"/>
              <a:t>Cần</a:t>
            </a:r>
            <a:r>
              <a:rPr lang="en-US" dirty="0"/>
              <a:t> </a:t>
            </a:r>
            <a:r>
              <a:rPr lang="en-US" dirty="0" err="1"/>
              <a:t>Thơ</a:t>
            </a:r>
            <a:r>
              <a:rPr lang="en-US" dirty="0"/>
              <a:t>, </a:t>
            </a:r>
            <a:r>
              <a:rPr lang="en-US" dirty="0" err="1"/>
              <a:t>ngày</a:t>
            </a:r>
            <a:r>
              <a:rPr lang="en-US" dirty="0"/>
              <a:t> 11 </a:t>
            </a:r>
            <a:r>
              <a:rPr lang="en-US" dirty="0" err="1"/>
              <a:t>tháng</a:t>
            </a:r>
            <a:r>
              <a:rPr lang="en-US" dirty="0"/>
              <a:t> 11 </a:t>
            </a:r>
            <a:r>
              <a:rPr lang="en-US" dirty="0" err="1"/>
              <a:t>năm</a:t>
            </a:r>
            <a:r>
              <a:rPr lang="en-US" dirty="0"/>
              <a:t> 2024 </a:t>
            </a:r>
          </a:p>
        </p:txBody>
      </p:sp>
      <p:cxnSp>
        <p:nvCxnSpPr>
          <p:cNvPr id="6" name="Straight Connector 5">
            <a:extLst>
              <a:ext uri="{FF2B5EF4-FFF2-40B4-BE49-F238E27FC236}">
                <a16:creationId xmlns:a16="http://schemas.microsoft.com/office/drawing/2014/main" id="{89E04ABA-02EF-ACEF-A4CF-31E44D335518}"/>
              </a:ext>
            </a:extLst>
          </p:cNvPr>
          <p:cNvCxnSpPr>
            <a:cxnSpLocks/>
          </p:cNvCxnSpPr>
          <p:nvPr/>
        </p:nvCxnSpPr>
        <p:spPr>
          <a:xfrm>
            <a:off x="4853354" y="4800600"/>
            <a:ext cx="2373923" cy="0"/>
          </a:xfrm>
          <a:prstGeom prst="line">
            <a:avLst/>
          </a:prstGeom>
          <a:ln w="57150">
            <a:solidFill>
              <a:srgbClr val="1F5CAA"/>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9CE15CE-C406-F910-CC7F-15AF00FDCAB0}"/>
              </a:ext>
            </a:extLst>
          </p:cNvPr>
          <p:cNvSpPr>
            <a:spLocks noGrp="1"/>
          </p:cNvSpPr>
          <p:nvPr>
            <p:ph type="subTitle" idx="1"/>
          </p:nvPr>
        </p:nvSpPr>
        <p:spPr>
          <a:xfrm>
            <a:off x="385145" y="3588415"/>
            <a:ext cx="11421710" cy="1757308"/>
          </a:xfrm>
        </p:spPr>
        <p:txBody>
          <a:bodyPr>
            <a:normAutofit lnSpcReduction="10000"/>
          </a:bodyPr>
          <a:lstStyle/>
          <a:p>
            <a:r>
              <a:rPr lang="en-US" sz="2400" dirty="0"/>
              <a:t>GVHD: TS. </a:t>
            </a:r>
            <a:r>
              <a:rPr lang="en-US" sz="2400" dirty="0" err="1"/>
              <a:t>Lưu</a:t>
            </a:r>
            <a:r>
              <a:rPr lang="en-US" sz="2400" dirty="0"/>
              <a:t> </a:t>
            </a:r>
            <a:r>
              <a:rPr lang="en-US" sz="2400" dirty="0" err="1"/>
              <a:t>Tiến</a:t>
            </a:r>
            <a:r>
              <a:rPr lang="en-US" sz="2400" dirty="0"/>
              <a:t> </a:t>
            </a:r>
            <a:r>
              <a:rPr lang="en-US" sz="2400" dirty="0" err="1"/>
              <a:t>Đạo</a:t>
            </a:r>
            <a:r>
              <a:rPr lang="en-US" sz="2400" dirty="0"/>
              <a:t>			 </a:t>
            </a:r>
            <a:r>
              <a:rPr lang="en-US" sz="2400" dirty="0" err="1"/>
              <a:t>Nguyễn</a:t>
            </a:r>
            <a:r>
              <a:rPr lang="en-US" sz="2400" dirty="0"/>
              <a:t> </a:t>
            </a:r>
            <a:r>
              <a:rPr lang="en-US" sz="2400" dirty="0" err="1"/>
              <a:t>Phú</a:t>
            </a:r>
            <a:r>
              <a:rPr lang="en-US" sz="2400" dirty="0"/>
              <a:t> Lâm B2105548</a:t>
            </a:r>
          </a:p>
          <a:p>
            <a:r>
              <a:rPr lang="en-US" sz="2400" dirty="0"/>
              <a:t>						     Phan </a:t>
            </a:r>
            <a:r>
              <a:rPr lang="en-US" sz="2400" dirty="0" err="1"/>
              <a:t>Trần</a:t>
            </a:r>
            <a:r>
              <a:rPr lang="en-US" sz="2400" dirty="0"/>
              <a:t> </a:t>
            </a:r>
            <a:r>
              <a:rPr lang="en-US" sz="2400" dirty="0" err="1"/>
              <a:t>Thảo</a:t>
            </a:r>
            <a:r>
              <a:rPr lang="en-US" sz="2400" dirty="0"/>
              <a:t> Duy B2111789</a:t>
            </a:r>
          </a:p>
          <a:p>
            <a:r>
              <a:rPr lang="en-US" sz="2400" dirty="0"/>
              <a:t>					    </a:t>
            </a:r>
            <a:r>
              <a:rPr lang="en-US" sz="2400" dirty="0" err="1"/>
              <a:t>Trần</a:t>
            </a:r>
            <a:r>
              <a:rPr lang="en-US" sz="2400" dirty="0"/>
              <a:t> </a:t>
            </a:r>
            <a:r>
              <a:rPr lang="en-US" sz="2400" dirty="0" err="1"/>
              <a:t>Tấn</a:t>
            </a:r>
            <a:r>
              <a:rPr lang="en-US" sz="2400" dirty="0"/>
              <a:t> </a:t>
            </a:r>
            <a:r>
              <a:rPr lang="en-US" sz="2400" dirty="0" err="1"/>
              <a:t>Đạt</a:t>
            </a:r>
            <a:r>
              <a:rPr lang="en-US" sz="2400" dirty="0"/>
              <a:t> B2105571</a:t>
            </a:r>
          </a:p>
          <a:p>
            <a:r>
              <a:rPr lang="en-US" sz="2400" dirty="0"/>
              <a:t>						       </a:t>
            </a:r>
            <a:r>
              <a:rPr lang="en-US" sz="2400" dirty="0" err="1"/>
              <a:t>Huỳnh</a:t>
            </a:r>
            <a:r>
              <a:rPr lang="en-US" sz="2400" dirty="0"/>
              <a:t> Thanh Phong B2207555</a:t>
            </a:r>
          </a:p>
        </p:txBody>
      </p:sp>
    </p:spTree>
    <p:extLst>
      <p:ext uri="{BB962C8B-B14F-4D97-AF65-F5344CB8AC3E}">
        <p14:creationId xmlns:p14="http://schemas.microsoft.com/office/powerpoint/2010/main" val="368608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692391" y="1477108"/>
            <a:ext cx="4954465" cy="670722"/>
          </a:xfrm>
        </p:spPr>
        <p:txBody>
          <a:bodyPr/>
          <a:lstStyle/>
          <a:p>
            <a:r>
              <a:rPr lang="en-US" sz="3800" dirty="0" err="1"/>
              <a:t>Nội</a:t>
            </a:r>
            <a:r>
              <a:rPr lang="en-US" sz="3800" dirty="0"/>
              <a:t> dung </a:t>
            </a:r>
            <a:r>
              <a:rPr lang="en-US" sz="3800" dirty="0" err="1"/>
              <a:t>bài</a:t>
            </a:r>
            <a:r>
              <a:rPr lang="en-US" sz="3800" dirty="0"/>
              <a:t> </a:t>
            </a:r>
            <a:r>
              <a:rPr lang="en-US" sz="3800" dirty="0" err="1"/>
              <a:t>báo</a:t>
            </a:r>
            <a:r>
              <a:rPr lang="en-US" sz="3800" dirty="0"/>
              <a:t> </a:t>
            </a:r>
            <a:r>
              <a:rPr lang="en-US" sz="3800" dirty="0" err="1"/>
              <a:t>cáo</a:t>
            </a:r>
            <a:endParaRPr lang="en-US" sz="3800" dirty="0"/>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692390" y="2305356"/>
            <a:ext cx="9471517" cy="3427229"/>
          </a:xfrm>
        </p:spPr>
        <p:txBody>
          <a:bodyPr>
            <a:normAutofit/>
          </a:bodyPr>
          <a:lstStyle/>
          <a:p>
            <a:pPr marL="514350" indent="-514350">
              <a:lnSpc>
                <a:spcPct val="120000"/>
              </a:lnSpc>
              <a:buAutoNum type="arabicPeriod"/>
            </a:pPr>
            <a:r>
              <a:rPr lang="en-US" sz="2900" dirty="0" err="1">
                <a:solidFill>
                  <a:schemeClr val="tx1"/>
                </a:solidFill>
              </a:rPr>
              <a:t>Giới</a:t>
            </a:r>
            <a:r>
              <a:rPr lang="en-US" sz="2900" dirty="0">
                <a:solidFill>
                  <a:schemeClr val="tx1"/>
                </a:solidFill>
              </a:rPr>
              <a:t> </a:t>
            </a:r>
            <a:r>
              <a:rPr lang="en-US" sz="2900" dirty="0" err="1">
                <a:solidFill>
                  <a:schemeClr val="tx1"/>
                </a:solidFill>
              </a:rPr>
              <a:t>thiệu</a:t>
            </a:r>
            <a:r>
              <a:rPr lang="en-US" sz="2900" dirty="0">
                <a:solidFill>
                  <a:schemeClr val="tx1"/>
                </a:solidFill>
              </a:rPr>
              <a:t> </a:t>
            </a:r>
            <a:r>
              <a:rPr lang="en-US" sz="2900" dirty="0" err="1">
                <a:solidFill>
                  <a:schemeClr val="tx1"/>
                </a:solidFill>
              </a:rPr>
              <a:t>tập</a:t>
            </a:r>
            <a:r>
              <a:rPr lang="en-US" sz="2900" dirty="0">
                <a:solidFill>
                  <a:schemeClr val="tx1"/>
                </a:solidFill>
              </a:rPr>
              <a:t> </a:t>
            </a:r>
            <a:r>
              <a:rPr lang="en-US" sz="2900" dirty="0" err="1">
                <a:solidFill>
                  <a:schemeClr val="tx1"/>
                </a:solidFill>
              </a:rPr>
              <a:t>dữ</a:t>
            </a:r>
            <a:r>
              <a:rPr lang="en-US" sz="2900" dirty="0">
                <a:solidFill>
                  <a:schemeClr val="tx1"/>
                </a:solidFill>
              </a:rPr>
              <a:t> </a:t>
            </a:r>
            <a:r>
              <a:rPr lang="en-US" sz="2900" dirty="0" err="1">
                <a:solidFill>
                  <a:schemeClr val="tx1"/>
                </a:solidFill>
              </a:rPr>
              <a:t>liệu</a:t>
            </a:r>
            <a:r>
              <a:rPr lang="en-US" sz="2900" dirty="0">
                <a:solidFill>
                  <a:schemeClr val="tx1"/>
                </a:solidFill>
              </a:rPr>
              <a:t> – ý </a:t>
            </a:r>
            <a:r>
              <a:rPr lang="en-US" sz="2900" dirty="0" err="1">
                <a:solidFill>
                  <a:schemeClr val="tx1"/>
                </a:solidFill>
              </a:rPr>
              <a:t>nghĩa</a:t>
            </a:r>
            <a:r>
              <a:rPr lang="en-US" sz="2900" dirty="0">
                <a:solidFill>
                  <a:schemeClr val="tx1"/>
                </a:solidFill>
              </a:rPr>
              <a:t> </a:t>
            </a:r>
            <a:r>
              <a:rPr lang="en-US" sz="2900" dirty="0" err="1">
                <a:solidFill>
                  <a:schemeClr val="tx1"/>
                </a:solidFill>
              </a:rPr>
              <a:t>tập</a:t>
            </a:r>
            <a:r>
              <a:rPr lang="en-US" sz="2900" dirty="0">
                <a:solidFill>
                  <a:schemeClr val="tx1"/>
                </a:solidFill>
              </a:rPr>
              <a:t> </a:t>
            </a:r>
            <a:r>
              <a:rPr lang="en-US" sz="2900" dirty="0" err="1">
                <a:solidFill>
                  <a:schemeClr val="tx1"/>
                </a:solidFill>
              </a:rPr>
              <a:t>dữ</a:t>
            </a:r>
            <a:r>
              <a:rPr lang="en-US" sz="2900" dirty="0">
                <a:solidFill>
                  <a:schemeClr val="tx1"/>
                </a:solidFill>
              </a:rPr>
              <a:t> </a:t>
            </a:r>
            <a:r>
              <a:rPr lang="en-US" sz="2900" dirty="0" err="1">
                <a:solidFill>
                  <a:schemeClr val="tx1"/>
                </a:solidFill>
              </a:rPr>
              <a:t>liệu</a:t>
            </a:r>
            <a:r>
              <a:rPr lang="en-US" sz="2900" dirty="0">
                <a:solidFill>
                  <a:schemeClr val="tx1"/>
                </a:solidFill>
              </a:rPr>
              <a:t>.</a:t>
            </a:r>
          </a:p>
          <a:p>
            <a:pPr marL="514350" indent="-514350">
              <a:lnSpc>
                <a:spcPct val="120000"/>
              </a:lnSpc>
              <a:buAutoNum type="arabicPeriod"/>
            </a:pPr>
            <a:r>
              <a:rPr lang="en-US" sz="2900" dirty="0" err="1">
                <a:solidFill>
                  <a:schemeClr val="tx1"/>
                </a:solidFill>
              </a:rPr>
              <a:t>Xử</a:t>
            </a:r>
            <a:r>
              <a:rPr lang="en-US" sz="2900" dirty="0">
                <a:solidFill>
                  <a:schemeClr val="tx1"/>
                </a:solidFill>
              </a:rPr>
              <a:t> </a:t>
            </a:r>
            <a:r>
              <a:rPr lang="en-US" sz="2900" dirty="0" err="1">
                <a:solidFill>
                  <a:schemeClr val="tx1"/>
                </a:solidFill>
              </a:rPr>
              <a:t>lý</a:t>
            </a:r>
            <a:r>
              <a:rPr lang="en-US" sz="2900" dirty="0">
                <a:solidFill>
                  <a:schemeClr val="tx1"/>
                </a:solidFill>
              </a:rPr>
              <a:t> </a:t>
            </a:r>
            <a:r>
              <a:rPr lang="en-US" sz="2900" dirty="0" err="1">
                <a:solidFill>
                  <a:schemeClr val="tx1"/>
                </a:solidFill>
              </a:rPr>
              <a:t>dữ</a:t>
            </a:r>
            <a:r>
              <a:rPr lang="en-US" sz="2900" dirty="0">
                <a:solidFill>
                  <a:schemeClr val="tx1"/>
                </a:solidFill>
              </a:rPr>
              <a:t> </a:t>
            </a:r>
            <a:r>
              <a:rPr lang="en-US" sz="2900" dirty="0" err="1">
                <a:solidFill>
                  <a:schemeClr val="tx1"/>
                </a:solidFill>
              </a:rPr>
              <a:t>liệu</a:t>
            </a:r>
            <a:endParaRPr lang="en-US" sz="2900" dirty="0">
              <a:solidFill>
                <a:schemeClr val="tx1"/>
              </a:solidFill>
            </a:endParaRPr>
          </a:p>
          <a:p>
            <a:pPr marL="514350" indent="-514350">
              <a:lnSpc>
                <a:spcPct val="120000"/>
              </a:lnSpc>
              <a:buAutoNum type="arabicPeriod"/>
            </a:pPr>
            <a:r>
              <a:rPr lang="en-US" sz="2900" dirty="0">
                <a:solidFill>
                  <a:schemeClr val="tx1"/>
                </a:solidFill>
              </a:rPr>
              <a:t>K-means, Fast Marker Cluster</a:t>
            </a:r>
          </a:p>
          <a:p>
            <a:pPr marL="514350" indent="-514350">
              <a:lnSpc>
                <a:spcPct val="120000"/>
              </a:lnSpc>
              <a:buAutoNum type="arabicPeriod"/>
            </a:pPr>
            <a:r>
              <a:rPr lang="en-US" sz="2900" dirty="0" err="1">
                <a:solidFill>
                  <a:schemeClr val="tx1"/>
                </a:solidFill>
              </a:rPr>
              <a:t>Phân</a:t>
            </a:r>
            <a:r>
              <a:rPr lang="en-US" sz="2900" dirty="0">
                <a:solidFill>
                  <a:schemeClr val="tx1"/>
                </a:solidFill>
              </a:rPr>
              <a:t> </a:t>
            </a:r>
            <a:r>
              <a:rPr lang="en-US" sz="2900" dirty="0" err="1">
                <a:solidFill>
                  <a:schemeClr val="tx1"/>
                </a:solidFill>
              </a:rPr>
              <a:t>tích</a:t>
            </a:r>
            <a:r>
              <a:rPr lang="en-US" sz="2900" dirty="0">
                <a:solidFill>
                  <a:schemeClr val="tx1"/>
                </a:solidFill>
              </a:rPr>
              <a:t> </a:t>
            </a:r>
            <a:r>
              <a:rPr lang="en-US" sz="2900" dirty="0" err="1">
                <a:solidFill>
                  <a:schemeClr val="tx1"/>
                </a:solidFill>
              </a:rPr>
              <a:t>dữ</a:t>
            </a:r>
            <a:r>
              <a:rPr lang="en-US" sz="2900" dirty="0">
                <a:solidFill>
                  <a:schemeClr val="tx1"/>
                </a:solidFill>
              </a:rPr>
              <a:t> </a:t>
            </a:r>
            <a:r>
              <a:rPr lang="en-US" sz="2900" dirty="0" err="1">
                <a:solidFill>
                  <a:schemeClr val="tx1"/>
                </a:solidFill>
              </a:rPr>
              <a:t>liệu</a:t>
            </a:r>
            <a:endParaRPr lang="en-US" sz="2900" dirty="0">
              <a:solidFill>
                <a:schemeClr val="tx1"/>
              </a:solidFill>
            </a:endParaRPr>
          </a:p>
          <a:p>
            <a:pPr marL="514350" indent="-514350">
              <a:lnSpc>
                <a:spcPct val="120000"/>
              </a:lnSpc>
              <a:buAutoNum type="arabicPeriod"/>
            </a:pPr>
            <a:r>
              <a:rPr lang="en-US" sz="2900" dirty="0" err="1">
                <a:solidFill>
                  <a:schemeClr val="tx1"/>
                </a:solidFill>
              </a:rPr>
              <a:t>Đánh</a:t>
            </a:r>
            <a:r>
              <a:rPr lang="en-US" sz="2900" dirty="0">
                <a:solidFill>
                  <a:schemeClr val="tx1"/>
                </a:solidFill>
              </a:rPr>
              <a:t> </a:t>
            </a:r>
            <a:r>
              <a:rPr lang="en-US" sz="2900" dirty="0" err="1">
                <a:solidFill>
                  <a:schemeClr val="tx1"/>
                </a:solidFill>
              </a:rPr>
              <a:t>giá</a:t>
            </a:r>
            <a:r>
              <a:rPr lang="en-US" sz="2900" dirty="0">
                <a:solidFill>
                  <a:schemeClr val="tx1"/>
                </a:solidFill>
              </a:rPr>
              <a:t> </a:t>
            </a:r>
            <a:r>
              <a:rPr lang="en-US" sz="2900" dirty="0" err="1">
                <a:solidFill>
                  <a:schemeClr val="tx1"/>
                </a:solidFill>
              </a:rPr>
              <a:t>và</a:t>
            </a:r>
            <a:r>
              <a:rPr lang="en-US" sz="2900" dirty="0">
                <a:solidFill>
                  <a:schemeClr val="tx1"/>
                </a:solidFill>
              </a:rPr>
              <a:t> </a:t>
            </a:r>
            <a:r>
              <a:rPr lang="en-US" sz="2900" dirty="0" err="1">
                <a:solidFill>
                  <a:schemeClr val="tx1"/>
                </a:solidFill>
              </a:rPr>
              <a:t>kết</a:t>
            </a:r>
            <a:r>
              <a:rPr lang="en-US" sz="2900" dirty="0">
                <a:solidFill>
                  <a:schemeClr val="tx1"/>
                </a:solidFill>
              </a:rPr>
              <a:t> </a:t>
            </a:r>
            <a:r>
              <a:rPr lang="en-US" sz="2900" dirty="0" err="1">
                <a:solidFill>
                  <a:schemeClr val="tx1"/>
                </a:solidFill>
              </a:rPr>
              <a:t>luận</a:t>
            </a:r>
            <a:endParaRPr lang="en-US" sz="2900" dirty="0">
              <a:solidFill>
                <a:schemeClr val="tx1"/>
              </a:solidFill>
            </a:endParaRP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2033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42D6-2EA9-2026-C5BC-08A8BCD8798C}"/>
              </a:ext>
            </a:extLst>
          </p:cNvPr>
          <p:cNvSpPr>
            <a:spLocks noGrp="1"/>
          </p:cNvSpPr>
          <p:nvPr>
            <p:ph type="ctrTitle"/>
          </p:nvPr>
        </p:nvSpPr>
        <p:spPr>
          <a:xfrm>
            <a:off x="493142" y="1412070"/>
            <a:ext cx="11205713" cy="2200204"/>
          </a:xfrm>
        </p:spPr>
        <p:txBody>
          <a:bodyPr/>
          <a:lstStyle/>
          <a:p>
            <a:r>
              <a:rPr lang="en-US" dirty="0"/>
              <a:t>1. </a:t>
            </a:r>
            <a:r>
              <a:rPr lang="en-US" dirty="0" err="1"/>
              <a:t>Giới</a:t>
            </a:r>
            <a:r>
              <a:rPr lang="en-US" dirty="0"/>
              <a:t> </a:t>
            </a:r>
            <a:r>
              <a:rPr lang="en-US" dirty="0" err="1"/>
              <a:t>thiệu</a:t>
            </a:r>
            <a:r>
              <a:rPr lang="en-US" dirty="0"/>
              <a:t> </a:t>
            </a:r>
            <a:r>
              <a:rPr lang="en-US" dirty="0" err="1"/>
              <a:t>và</a:t>
            </a:r>
            <a:r>
              <a:rPr lang="en-US" dirty="0"/>
              <a:t> ý </a:t>
            </a:r>
            <a:r>
              <a:rPr lang="en-US" dirty="0" err="1"/>
              <a:t>nghĩa</a:t>
            </a:r>
            <a:r>
              <a:rPr lang="en-US" dirty="0"/>
              <a:t> </a:t>
            </a:r>
            <a:r>
              <a:rPr lang="en-US" dirty="0" err="1"/>
              <a:t>tập</a:t>
            </a:r>
            <a:r>
              <a:rPr lang="en-US" dirty="0"/>
              <a:t> </a:t>
            </a:r>
            <a:r>
              <a:rPr lang="en-US" dirty="0" err="1"/>
              <a:t>dữ</a:t>
            </a:r>
            <a:r>
              <a:rPr lang="en-US" dirty="0"/>
              <a:t> </a:t>
            </a:r>
            <a:r>
              <a:rPr lang="en-US" dirty="0" err="1"/>
              <a:t>liệu</a:t>
            </a:r>
            <a:endParaRPr lang="en-US" dirty="0"/>
          </a:p>
        </p:txBody>
      </p:sp>
      <p:sp>
        <p:nvSpPr>
          <p:cNvPr id="5" name="Text Placeholder 4">
            <a:extLst>
              <a:ext uri="{FF2B5EF4-FFF2-40B4-BE49-F238E27FC236}">
                <a16:creationId xmlns:a16="http://schemas.microsoft.com/office/drawing/2014/main" id="{4202C18D-B17F-0229-249E-7491026C6D25}"/>
              </a:ext>
            </a:extLst>
          </p:cNvPr>
          <p:cNvSpPr>
            <a:spLocks noGrp="1"/>
          </p:cNvSpPr>
          <p:nvPr>
            <p:ph type="body" sz="quarter" idx="12"/>
          </p:nvPr>
        </p:nvSpPr>
        <p:spPr/>
        <p:txBody>
          <a:bodyPr/>
          <a:lstStyle/>
          <a:p>
            <a:endParaRPr lang="en-US"/>
          </a:p>
        </p:txBody>
      </p:sp>
      <p:sp>
        <p:nvSpPr>
          <p:cNvPr id="6" name="Subtitle 5">
            <a:extLst>
              <a:ext uri="{FF2B5EF4-FFF2-40B4-BE49-F238E27FC236}">
                <a16:creationId xmlns:a16="http://schemas.microsoft.com/office/drawing/2014/main" id="{9290C039-5B6D-C1CF-F202-648C807E1076}"/>
              </a:ext>
            </a:extLst>
          </p:cNvPr>
          <p:cNvSpPr>
            <a:spLocks noGrp="1"/>
          </p:cNvSpPr>
          <p:nvPr>
            <p:ph type="subTitle" idx="1"/>
          </p:nvPr>
        </p:nvSpPr>
        <p:spPr>
          <a:xfrm>
            <a:off x="493142" y="3947960"/>
            <a:ext cx="11205713" cy="1036706"/>
          </a:xfrm>
        </p:spPr>
        <p:txBody>
          <a:bodyPr/>
          <a:lstStyle/>
          <a:p>
            <a:endParaRPr lang="en-US" dirty="0"/>
          </a:p>
        </p:txBody>
      </p:sp>
    </p:spTree>
    <p:extLst>
      <p:ext uri="{BB962C8B-B14F-4D97-AF65-F5344CB8AC3E}">
        <p14:creationId xmlns:p14="http://schemas.microsoft.com/office/powerpoint/2010/main" val="175955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a:t>1. </a:t>
            </a:r>
            <a:r>
              <a:rPr lang="en-US" dirty="0" err="1"/>
              <a:t>Giới</a:t>
            </a:r>
            <a:r>
              <a:rPr lang="en-US" dirty="0"/>
              <a:t> </a:t>
            </a:r>
            <a:r>
              <a:rPr lang="en-US" dirty="0" err="1"/>
              <a:t>thiệu</a:t>
            </a:r>
            <a:r>
              <a:rPr lang="en-US" dirty="0"/>
              <a:t> </a:t>
            </a:r>
            <a:r>
              <a:rPr lang="en-US" dirty="0" err="1"/>
              <a:t>tập</a:t>
            </a:r>
            <a:r>
              <a:rPr lang="en-US" dirty="0"/>
              <a:t> </a:t>
            </a:r>
            <a:r>
              <a:rPr lang="en-US" dirty="0" err="1"/>
              <a:t>dữ</a:t>
            </a:r>
            <a:r>
              <a:rPr lang="en-US" dirty="0"/>
              <a:t> </a:t>
            </a:r>
            <a:r>
              <a:rPr lang="en-US" dirty="0" err="1"/>
              <a:t>liệu</a:t>
            </a:r>
            <a:endParaRPr lang="en-US" dirty="0"/>
          </a:p>
        </p:txBody>
      </p:sp>
      <p:pic>
        <p:nvPicPr>
          <p:cNvPr id="5" name="Content Placeholder 4">
            <a:extLst>
              <a:ext uri="{FF2B5EF4-FFF2-40B4-BE49-F238E27FC236}">
                <a16:creationId xmlns:a16="http://schemas.microsoft.com/office/drawing/2014/main" id="{83222174-4932-E437-BF9F-170F836696B3}"/>
              </a:ext>
            </a:extLst>
          </p:cNvPr>
          <p:cNvPicPr>
            <a:picLocks noGrp="1" noChangeAspect="1"/>
          </p:cNvPicPr>
          <p:nvPr>
            <p:ph idx="1"/>
          </p:nvPr>
        </p:nvPicPr>
        <p:blipFill>
          <a:blip r:embed="rId3"/>
          <a:stretch>
            <a:fillRect/>
          </a:stretch>
        </p:blipFill>
        <p:spPr>
          <a:xfrm>
            <a:off x="413658" y="1404937"/>
            <a:ext cx="7072719" cy="4196048"/>
          </a:xfrm>
        </p:spPr>
      </p:pic>
      <p:pic>
        <p:nvPicPr>
          <p:cNvPr id="5122" name="Picture 2" descr="Sở Cảnh sát Los Angeles – Wikipedia tiếng Việt">
            <a:extLst>
              <a:ext uri="{FF2B5EF4-FFF2-40B4-BE49-F238E27FC236}">
                <a16:creationId xmlns:a16="http://schemas.microsoft.com/office/drawing/2014/main" id="{991DF95B-B0A2-858B-FEF6-E1AFB47F2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217" y="1404937"/>
            <a:ext cx="40481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05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5590-C2B3-6242-275C-31D5043A0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1015D-7E5A-1633-055D-423CA5F05CE8}"/>
              </a:ext>
            </a:extLst>
          </p:cNvPr>
          <p:cNvSpPr>
            <a:spLocks noGrp="1"/>
          </p:cNvSpPr>
          <p:nvPr>
            <p:ph type="title"/>
          </p:nvPr>
        </p:nvSpPr>
        <p:spPr/>
        <p:txBody>
          <a:bodyPr/>
          <a:lstStyle/>
          <a:p>
            <a:r>
              <a:rPr lang="en-US" dirty="0"/>
              <a:t>1. </a:t>
            </a:r>
            <a:r>
              <a:rPr lang="en-US" dirty="0" err="1"/>
              <a:t>Giới</a:t>
            </a:r>
            <a:r>
              <a:rPr lang="en-US" dirty="0"/>
              <a:t> </a:t>
            </a:r>
            <a:r>
              <a:rPr lang="en-US" dirty="0" err="1"/>
              <a:t>thiệu</a:t>
            </a:r>
            <a:r>
              <a:rPr lang="en-US" dirty="0"/>
              <a:t> </a:t>
            </a:r>
            <a:r>
              <a:rPr lang="en-US" dirty="0" err="1"/>
              <a:t>tập</a:t>
            </a:r>
            <a:r>
              <a:rPr lang="en-US" dirty="0"/>
              <a:t> </a:t>
            </a:r>
            <a:r>
              <a:rPr lang="en-US" dirty="0" err="1"/>
              <a:t>dữ</a:t>
            </a:r>
            <a:r>
              <a:rPr lang="en-US" dirty="0"/>
              <a:t> </a:t>
            </a:r>
            <a:r>
              <a:rPr lang="en-US" dirty="0" err="1"/>
              <a:t>liệu</a:t>
            </a:r>
            <a:endParaRPr lang="en-US" dirty="0"/>
          </a:p>
        </p:txBody>
      </p:sp>
      <p:sp>
        <p:nvSpPr>
          <p:cNvPr id="4" name="Content Placeholder 3">
            <a:extLst>
              <a:ext uri="{FF2B5EF4-FFF2-40B4-BE49-F238E27FC236}">
                <a16:creationId xmlns:a16="http://schemas.microsoft.com/office/drawing/2014/main" id="{C3026F67-5BA1-0547-06FB-DD3A7E6D23A5}"/>
              </a:ext>
            </a:extLst>
          </p:cNvPr>
          <p:cNvSpPr>
            <a:spLocks noGrp="1"/>
          </p:cNvSpPr>
          <p:nvPr>
            <p:ph idx="1"/>
          </p:nvPr>
        </p:nvSpPr>
        <p:spPr>
          <a:xfrm>
            <a:off x="838200" y="2627312"/>
            <a:ext cx="10515600" cy="1603375"/>
          </a:xfrm>
        </p:spPr>
        <p:txBody>
          <a:bodyPr>
            <a:normAutofit lnSpcReduction="10000"/>
          </a:bodyPr>
          <a:lstStyle/>
          <a:p>
            <a:pPr algn="ctr"/>
            <a:r>
              <a:rPr lang="en-US" sz="6600" b="1" dirty="0">
                <a:solidFill>
                  <a:srgbClr val="FF0000"/>
                </a:solidFill>
              </a:rPr>
              <a:t>990293</a:t>
            </a:r>
            <a:r>
              <a:rPr lang="en-US" dirty="0">
                <a:solidFill>
                  <a:srgbClr val="FF0000"/>
                </a:solidFill>
              </a:rPr>
              <a:t> </a:t>
            </a:r>
            <a:r>
              <a:rPr lang="en-US" dirty="0" err="1"/>
              <a:t>phần</a:t>
            </a:r>
            <a:r>
              <a:rPr lang="en-US" dirty="0"/>
              <a:t> </a:t>
            </a:r>
            <a:r>
              <a:rPr lang="en-US" dirty="0" err="1"/>
              <a:t>tử</a:t>
            </a:r>
            <a:r>
              <a:rPr lang="en-US" dirty="0"/>
              <a:t> </a:t>
            </a:r>
            <a:r>
              <a:rPr lang="en-US" sz="6600" b="1" dirty="0">
                <a:solidFill>
                  <a:srgbClr val="FF0000"/>
                </a:solidFill>
              </a:rPr>
              <a:t>28</a:t>
            </a:r>
            <a:r>
              <a:rPr lang="en-US" sz="6600" dirty="0"/>
              <a:t> </a:t>
            </a:r>
            <a:r>
              <a:rPr lang="en-US" dirty="0" err="1"/>
              <a:t>thuộc</a:t>
            </a:r>
            <a:r>
              <a:rPr lang="en-US" dirty="0"/>
              <a:t> </a:t>
            </a:r>
            <a:r>
              <a:rPr lang="en-US" dirty="0" err="1"/>
              <a:t>tính</a:t>
            </a:r>
            <a:endParaRPr lang="en-US" dirty="0"/>
          </a:p>
          <a:p>
            <a:pPr algn="ctr"/>
            <a:r>
              <a:rPr lang="en-US" i="1" dirty="0"/>
              <a:t>(</a:t>
            </a:r>
            <a:r>
              <a:rPr lang="en-US" i="1" dirty="0" err="1"/>
              <a:t>Cập</a:t>
            </a:r>
            <a:r>
              <a:rPr lang="en-US" i="1" dirty="0"/>
              <a:t> </a:t>
            </a:r>
            <a:r>
              <a:rPr lang="en-US" i="1" dirty="0" err="1"/>
              <a:t>nhật</a:t>
            </a:r>
            <a:r>
              <a:rPr lang="en-US" i="1" dirty="0"/>
              <a:t> </a:t>
            </a:r>
            <a:r>
              <a:rPr lang="en-US" i="1" dirty="0" err="1"/>
              <a:t>ngày</a:t>
            </a:r>
            <a:r>
              <a:rPr lang="en-US" i="1" dirty="0"/>
              <a:t> 30/10/2024)</a:t>
            </a:r>
          </a:p>
        </p:txBody>
      </p:sp>
      <p:sp>
        <p:nvSpPr>
          <p:cNvPr id="8" name="Rectangle 3">
            <a:extLst>
              <a:ext uri="{FF2B5EF4-FFF2-40B4-BE49-F238E27FC236}">
                <a16:creationId xmlns:a16="http://schemas.microsoft.com/office/drawing/2014/main" id="{34D32BBA-9E27-A404-369D-E3E8592DFA3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AA0A6"/>
                </a:solidFill>
                <a:effectLst/>
                <a:latin typeface="Roboto Mono" panose="00000009000000000000" pitchFamily="49" charset="0"/>
              </a:rPr>
              <a:t>990293</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14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95A5-3F74-4631-A342-8CE781403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FA336-E6DC-C817-B743-18814585D316}"/>
              </a:ext>
            </a:extLst>
          </p:cNvPr>
          <p:cNvSpPr>
            <a:spLocks noGrp="1"/>
          </p:cNvSpPr>
          <p:nvPr>
            <p:ph type="title"/>
          </p:nvPr>
        </p:nvSpPr>
        <p:spPr/>
        <p:txBody>
          <a:bodyPr/>
          <a:lstStyle/>
          <a:p>
            <a:r>
              <a:rPr lang="en-US" dirty="0"/>
              <a:t>1. </a:t>
            </a:r>
            <a:r>
              <a:rPr lang="en-US" dirty="0" err="1"/>
              <a:t>Giới</a:t>
            </a:r>
            <a:r>
              <a:rPr lang="en-US" dirty="0"/>
              <a:t> </a:t>
            </a:r>
            <a:r>
              <a:rPr lang="en-US" dirty="0" err="1"/>
              <a:t>thiệu</a:t>
            </a:r>
            <a:r>
              <a:rPr lang="en-US" dirty="0"/>
              <a:t> </a:t>
            </a:r>
            <a:r>
              <a:rPr lang="en-US" dirty="0" err="1"/>
              <a:t>tập</a:t>
            </a:r>
            <a:r>
              <a:rPr lang="en-US" dirty="0"/>
              <a:t> </a:t>
            </a:r>
            <a:r>
              <a:rPr lang="en-US" dirty="0" err="1"/>
              <a:t>dữ</a:t>
            </a:r>
            <a:r>
              <a:rPr lang="en-US" dirty="0"/>
              <a:t> </a:t>
            </a:r>
            <a:r>
              <a:rPr lang="en-US" dirty="0" err="1"/>
              <a:t>liệu</a:t>
            </a:r>
            <a:endParaRPr lang="en-US" dirty="0"/>
          </a:p>
        </p:txBody>
      </p:sp>
      <p:graphicFrame>
        <p:nvGraphicFramePr>
          <p:cNvPr id="6" name="Content Placeholder 5">
            <a:extLst>
              <a:ext uri="{FF2B5EF4-FFF2-40B4-BE49-F238E27FC236}">
                <a16:creationId xmlns:a16="http://schemas.microsoft.com/office/drawing/2014/main" id="{1467AA4C-D6FB-ADEC-7903-9A506513F060}"/>
              </a:ext>
            </a:extLst>
          </p:cNvPr>
          <p:cNvGraphicFramePr>
            <a:graphicFrameLocks noGrp="1"/>
          </p:cNvGraphicFramePr>
          <p:nvPr>
            <p:ph idx="1"/>
            <p:extLst>
              <p:ext uri="{D42A27DB-BD31-4B8C-83A1-F6EECF244321}">
                <p14:modId xmlns:p14="http://schemas.microsoft.com/office/powerpoint/2010/main" val="1166338679"/>
              </p:ext>
            </p:extLst>
          </p:nvPr>
        </p:nvGraphicFramePr>
        <p:xfrm>
          <a:off x="971550" y="1627385"/>
          <a:ext cx="10248900" cy="3088482"/>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589271707"/>
                    </a:ext>
                  </a:extLst>
                </a:gridCol>
                <a:gridCol w="3619500">
                  <a:extLst>
                    <a:ext uri="{9D8B030D-6E8A-4147-A177-3AD203B41FA5}">
                      <a16:colId xmlns:a16="http://schemas.microsoft.com/office/drawing/2014/main" val="958755354"/>
                    </a:ext>
                  </a:extLst>
                </a:gridCol>
                <a:gridCol w="4000500">
                  <a:extLst>
                    <a:ext uri="{9D8B030D-6E8A-4147-A177-3AD203B41FA5}">
                      <a16:colId xmlns:a16="http://schemas.microsoft.com/office/drawing/2014/main" val="757208328"/>
                    </a:ext>
                  </a:extLst>
                </a:gridCol>
              </a:tblGrid>
              <a:tr h="514747">
                <a:tc>
                  <a:txBody>
                    <a:bodyPr/>
                    <a:lstStyle/>
                    <a:p>
                      <a:pPr indent="273685" algn="ctr">
                        <a:lnSpc>
                          <a:spcPct val="120000"/>
                        </a:lnSpc>
                        <a:spcAft>
                          <a:spcPts val="600"/>
                        </a:spcAft>
                      </a:pPr>
                      <a:r>
                        <a:rPr lang="en-US" sz="2000" b="1" dirty="0">
                          <a:effectLst/>
                          <a:latin typeface="Readex Pro" pitchFamily="2" charset="-78"/>
                          <a:ea typeface="Times New Roman" panose="02020603050405020304" pitchFamily="18" charset="0"/>
                          <a:cs typeface="Readex Pro" pitchFamily="2" charset="-78"/>
                        </a:rPr>
                        <a:t>STT</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b="1">
                          <a:effectLst/>
                          <a:latin typeface="Readex Pro" pitchFamily="2" charset="-78"/>
                          <a:ea typeface="Times New Roman" panose="02020603050405020304" pitchFamily="18" charset="0"/>
                          <a:cs typeface="Readex Pro" pitchFamily="2" charset="-78"/>
                        </a:rPr>
                        <a:t>Tên trường</a:t>
                      </a:r>
                      <a:endParaRPr lang="en-US" sz="200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b="1" dirty="0" err="1">
                          <a:effectLst/>
                          <a:latin typeface="Readex Pro" pitchFamily="2" charset="-78"/>
                          <a:ea typeface="Times New Roman" panose="02020603050405020304" pitchFamily="18" charset="0"/>
                          <a:cs typeface="Readex Pro" pitchFamily="2" charset="-78"/>
                        </a:rPr>
                        <a:t>Loại</a:t>
                      </a:r>
                      <a:r>
                        <a:rPr lang="en-US" sz="2000" b="1" dirty="0">
                          <a:effectLst/>
                          <a:latin typeface="Readex Pro" pitchFamily="2" charset="-78"/>
                          <a:ea typeface="Times New Roman" panose="02020603050405020304" pitchFamily="18" charset="0"/>
                          <a:cs typeface="Readex Pro" pitchFamily="2" charset="-78"/>
                        </a:rPr>
                        <a:t> </a:t>
                      </a:r>
                      <a:r>
                        <a:rPr lang="en-US" sz="2000" b="1" dirty="0" err="1">
                          <a:effectLst/>
                          <a:latin typeface="Readex Pro" pitchFamily="2" charset="-78"/>
                          <a:ea typeface="Times New Roman" panose="02020603050405020304" pitchFamily="18" charset="0"/>
                          <a:cs typeface="Readex Pro" pitchFamily="2" charset="-78"/>
                        </a:rPr>
                        <a:t>dữ</a:t>
                      </a:r>
                      <a:r>
                        <a:rPr lang="en-US" sz="2000" b="1" dirty="0">
                          <a:effectLst/>
                          <a:latin typeface="Readex Pro" pitchFamily="2" charset="-78"/>
                          <a:ea typeface="Times New Roman" panose="02020603050405020304" pitchFamily="18" charset="0"/>
                          <a:cs typeface="Readex Pro" pitchFamily="2" charset="-78"/>
                        </a:rPr>
                        <a:t> </a:t>
                      </a:r>
                      <a:r>
                        <a:rPr lang="en-US" sz="2000" b="1" dirty="0" err="1">
                          <a:effectLst/>
                          <a:latin typeface="Readex Pro" pitchFamily="2" charset="-78"/>
                          <a:ea typeface="Times New Roman" panose="02020603050405020304" pitchFamily="18" charset="0"/>
                          <a:cs typeface="Readex Pro" pitchFamily="2" charset="-78"/>
                        </a:rPr>
                        <a:t>liệu</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extLst>
                  <a:ext uri="{0D108BD9-81ED-4DB2-BD59-A6C34878D82A}">
                    <a16:rowId xmlns:a16="http://schemas.microsoft.com/office/drawing/2014/main" val="887456537"/>
                  </a:ext>
                </a:extLst>
              </a:tr>
              <a:tr h="514747">
                <a:tc>
                  <a:txBody>
                    <a:bodyPr/>
                    <a:lstStyle/>
                    <a:p>
                      <a:pPr indent="273685" algn="ctr">
                        <a:lnSpc>
                          <a:spcPct val="120000"/>
                        </a:lnSpc>
                        <a:spcAft>
                          <a:spcPts val="600"/>
                        </a:spcAft>
                      </a:pPr>
                      <a:r>
                        <a:rPr lang="en-US" sz="2000">
                          <a:solidFill>
                            <a:srgbClr val="000000"/>
                          </a:solidFill>
                          <a:effectLst/>
                          <a:latin typeface="Readex Pro" pitchFamily="2" charset="-78"/>
                          <a:ea typeface="Times New Roman" panose="02020603050405020304" pitchFamily="18" charset="0"/>
                          <a:cs typeface="Readex Pro" pitchFamily="2" charset="-78"/>
                        </a:rPr>
                        <a:t>1</a:t>
                      </a:r>
                      <a:endParaRPr lang="en-US" sz="200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a:effectLst/>
                          <a:latin typeface="Readex Pro" pitchFamily="2" charset="-78"/>
                          <a:ea typeface="Times New Roman" panose="02020603050405020304" pitchFamily="18" charset="0"/>
                          <a:cs typeface="Readex Pro" pitchFamily="2" charset="-78"/>
                        </a:rPr>
                        <a:t>DR_NO</a:t>
                      </a:r>
                    </a:p>
                  </a:txBody>
                  <a:tcPr marL="68580" marR="68580" marT="0" marB="0" anchor="ctr"/>
                </a:tc>
                <a:tc>
                  <a:txBody>
                    <a:bodyPr/>
                    <a:lstStyle/>
                    <a:p>
                      <a:pPr indent="273685" algn="ctr">
                        <a:lnSpc>
                          <a:spcPct val="120000"/>
                        </a:lnSpc>
                        <a:spcAft>
                          <a:spcPts val="600"/>
                        </a:spcAft>
                      </a:pPr>
                      <a:r>
                        <a:rPr lang="en-US" sz="2000">
                          <a:effectLst/>
                          <a:latin typeface="Readex Pro" pitchFamily="2" charset="-78"/>
                          <a:ea typeface="Times New Roman" panose="02020603050405020304" pitchFamily="18" charset="0"/>
                          <a:cs typeface="Readex Pro" pitchFamily="2" charset="-78"/>
                        </a:rPr>
                        <a:t>Text</a:t>
                      </a:r>
                    </a:p>
                  </a:txBody>
                  <a:tcPr marL="68580" marR="68580" marT="0" marB="0"/>
                </a:tc>
                <a:extLst>
                  <a:ext uri="{0D108BD9-81ED-4DB2-BD59-A6C34878D82A}">
                    <a16:rowId xmlns:a16="http://schemas.microsoft.com/office/drawing/2014/main" val="2475506758"/>
                  </a:ext>
                </a:extLst>
              </a:tr>
              <a:tr h="514747">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tc>
                <a:extLst>
                  <a:ext uri="{0D108BD9-81ED-4DB2-BD59-A6C34878D82A}">
                    <a16:rowId xmlns:a16="http://schemas.microsoft.com/office/drawing/2014/main" val="2754676668"/>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3</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DATE OCC</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Floating Timestamp</a:t>
                      </a:r>
                    </a:p>
                  </a:txBody>
                  <a:tcPr marL="68580" marR="68580" marT="0" marB="0"/>
                </a:tc>
                <a:extLst>
                  <a:ext uri="{0D108BD9-81ED-4DB2-BD59-A6C34878D82A}">
                    <a16:rowId xmlns:a16="http://schemas.microsoft.com/office/drawing/2014/main" val="3319796313"/>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t>
                      </a:r>
                    </a:p>
                  </a:txBody>
                  <a:tcPr marL="68580" marR="68580" marT="0" marB="0"/>
                </a:tc>
                <a:extLst>
                  <a:ext uri="{0D108BD9-81ED-4DB2-BD59-A6C34878D82A}">
                    <a16:rowId xmlns:a16="http://schemas.microsoft.com/office/drawing/2014/main" val="2841166110"/>
                  </a:ext>
                </a:extLst>
              </a:tr>
              <a:tr h="514747">
                <a:tc>
                  <a:txBody>
                    <a:bodyPr/>
                    <a:lstStyle/>
                    <a:p>
                      <a:pPr indent="273685" algn="ctr">
                        <a:lnSpc>
                          <a:spcPct val="120000"/>
                        </a:lnSpc>
                        <a:spcAft>
                          <a:spcPts val="600"/>
                        </a:spcAft>
                      </a:pPr>
                      <a:r>
                        <a:rPr lang="en-US" sz="2000" dirty="0">
                          <a:solidFill>
                            <a:srgbClr val="000000"/>
                          </a:solidFill>
                          <a:effectLst/>
                          <a:latin typeface="Readex Pro" pitchFamily="2" charset="-78"/>
                          <a:ea typeface="Times New Roman" panose="02020603050405020304" pitchFamily="18" charset="0"/>
                          <a:cs typeface="Readex Pro" pitchFamily="2" charset="-78"/>
                        </a:rPr>
                        <a:t>6</a:t>
                      </a:r>
                      <a:endParaRPr lang="en-US" sz="2000" dirty="0">
                        <a:effectLst/>
                        <a:latin typeface="Readex Pro" pitchFamily="2" charset="-78"/>
                        <a:ea typeface="Times New Roman" panose="02020603050405020304" pitchFamily="18" charset="0"/>
                        <a:cs typeface="Readex Pro" pitchFamily="2" charset="-78"/>
                      </a:endParaRP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AREA NAME</a:t>
                      </a:r>
                    </a:p>
                  </a:txBody>
                  <a:tcPr marL="68580" marR="68580" marT="0" marB="0" anchor="ctr"/>
                </a:tc>
                <a:tc>
                  <a:txBody>
                    <a:bodyPr/>
                    <a:lstStyle/>
                    <a:p>
                      <a:pPr indent="273685" algn="ctr">
                        <a:lnSpc>
                          <a:spcPct val="120000"/>
                        </a:lnSpc>
                        <a:spcAft>
                          <a:spcPts val="600"/>
                        </a:spcAft>
                      </a:pPr>
                      <a:r>
                        <a:rPr lang="en-US" sz="2000" dirty="0">
                          <a:effectLst/>
                          <a:latin typeface="Readex Pro" pitchFamily="2" charset="-78"/>
                          <a:ea typeface="Times New Roman" panose="02020603050405020304" pitchFamily="18" charset="0"/>
                          <a:cs typeface="Readex Pro" pitchFamily="2" charset="-78"/>
                        </a:rPr>
                        <a:t>Text</a:t>
                      </a:r>
                    </a:p>
                  </a:txBody>
                  <a:tcPr marL="68580" marR="68580" marT="0" marB="0"/>
                </a:tc>
                <a:extLst>
                  <a:ext uri="{0D108BD9-81ED-4DB2-BD59-A6C34878D82A}">
                    <a16:rowId xmlns:a16="http://schemas.microsoft.com/office/drawing/2014/main" val="2491043774"/>
                  </a:ext>
                </a:extLst>
              </a:tr>
            </a:tbl>
          </a:graphicData>
        </a:graphic>
      </p:graphicFrame>
    </p:spTree>
    <p:extLst>
      <p:ext uri="{BB962C8B-B14F-4D97-AF65-F5344CB8AC3E}">
        <p14:creationId xmlns:p14="http://schemas.microsoft.com/office/powerpoint/2010/main" val="2386253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5054</TotalTime>
  <Words>1136</Words>
  <Application>Microsoft Office PowerPoint</Application>
  <PresentationFormat>Widescreen</PresentationFormat>
  <Paragraphs>187</Paragraphs>
  <Slides>31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Roboto Mono</vt:lpstr>
      <vt:lpstr>Google Sans</vt:lpstr>
      <vt:lpstr>Readex Pro</vt:lpstr>
      <vt:lpstr>Arial</vt:lpstr>
      <vt:lpstr>Cambria Math</vt:lpstr>
      <vt:lpstr>K2D</vt:lpstr>
      <vt:lpstr>Barlow</vt:lpstr>
      <vt:lpstr>Calibri</vt:lpstr>
      <vt:lpstr>Wingdings</vt:lpstr>
      <vt:lpstr>Office Theme</vt:lpstr>
      <vt:lpstr>BÁO CÁO ĐỒ ÁN MÔN MÁY HỌC ỨNG DỤNG</vt:lpstr>
      <vt:lpstr>PowerPoint Presentation</vt:lpstr>
      <vt:lpstr>PowerPoint Presentation</vt:lpstr>
      <vt:lpstr>PHÂN TÍCH DỮ LIỆU TỘI PHẠM  Ở LOS ANGELES DỰA TRÊN GIẢI THUẬT GOM CỤM</vt:lpstr>
      <vt:lpstr>Nội dung bài báo cáo</vt:lpstr>
      <vt:lpstr>1. Giới thiệu và ý nghĩa tập dữ liệu</vt:lpstr>
      <vt:lpstr>1. Giới thiệu tập dữ liệu</vt:lpstr>
      <vt:lpstr>1. Giới thiệu tập dữ liệu</vt:lpstr>
      <vt:lpstr>1. Giới thiệu tập dữ liệu</vt:lpstr>
      <vt:lpstr>1. Giới thiệu tập dữ liệu</vt:lpstr>
      <vt:lpstr>1. Ý nghĩa tập dữ liệu </vt:lpstr>
      <vt:lpstr>2. Xử lý dữ liệu</vt:lpstr>
      <vt:lpstr>2. Xử lý dữ liệu</vt:lpstr>
      <vt:lpstr>2. Xử lý dữ liệu</vt:lpstr>
      <vt:lpstr>3. Xử lý dữ liệu</vt:lpstr>
      <vt:lpstr>2. Xử lý dữ liệu</vt:lpstr>
      <vt:lpstr>3. K-means, FastMarkerCluster</vt:lpstr>
      <vt:lpstr>3. K-means, FastMarkerCluster Xác định thông số phù hợp cho kỹ thuật</vt:lpstr>
      <vt:lpstr>3. K-means, FastMarkerCluster Thuật toán K-means</vt:lpstr>
      <vt:lpstr>3. K-means, FastMarkerCluster Thuật toán K-means</vt:lpstr>
      <vt:lpstr>PowerPoint Presentation</vt:lpstr>
      <vt:lpstr>PowerPoint Presentation</vt:lpstr>
      <vt:lpstr>4. Phân tích dữ liệu</vt:lpstr>
      <vt:lpstr>4. Phân tích dữ liệu</vt:lpstr>
      <vt:lpstr>PowerPoint Presentation</vt:lpstr>
      <vt:lpstr>PowerPoint Presentation</vt:lpstr>
      <vt:lpstr>4. Phân tích dữ liệu </vt:lpstr>
      <vt:lpstr>4. Phân tích dữ liệu</vt:lpstr>
      <vt:lpstr>4. Đánh giá và kết luận</vt:lpstr>
      <vt:lpstr>5. Đánh giá và kết luận </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Huỳnh Thanh Phong - B2207555</cp:lastModifiedBy>
  <cp:revision>317</cp:revision>
  <dcterms:created xsi:type="dcterms:W3CDTF">2022-07-01T08:15:51Z</dcterms:created>
  <dcterms:modified xsi:type="dcterms:W3CDTF">2024-11-11T04:36:22Z</dcterms:modified>
</cp:coreProperties>
</file>